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97" r:id="rId19"/>
    <p:sldId id="350" r:id="rId20"/>
    <p:sldId id="284" r:id="rId21"/>
    <p:sldId id="282" r:id="rId22"/>
    <p:sldId id="283" r:id="rId23"/>
    <p:sldId id="285" r:id="rId24"/>
    <p:sldId id="286" r:id="rId25"/>
    <p:sldId id="288" r:id="rId26"/>
    <p:sldId id="289" r:id="rId27"/>
    <p:sldId id="295" r:id="rId28"/>
    <p:sldId id="290" r:id="rId29"/>
    <p:sldId id="294" r:id="rId30"/>
    <p:sldId id="293" r:id="rId31"/>
    <p:sldId id="292" r:id="rId32"/>
    <p:sldId id="296" r:id="rId33"/>
    <p:sldId id="298" r:id="rId34"/>
    <p:sldId id="299" r:id="rId35"/>
    <p:sldId id="300" r:id="rId36"/>
    <p:sldId id="301" r:id="rId37"/>
    <p:sldId id="302" r:id="rId38"/>
    <p:sldId id="303" r:id="rId39"/>
    <p:sldId id="304" r:id="rId40"/>
    <p:sldId id="305" r:id="rId41"/>
    <p:sldId id="306" r:id="rId42"/>
    <p:sldId id="308" r:id="rId43"/>
    <p:sldId id="309" r:id="rId44"/>
    <p:sldId id="310" r:id="rId45"/>
    <p:sldId id="311" r:id="rId46"/>
    <p:sldId id="313" r:id="rId47"/>
    <p:sldId id="312" r:id="rId48"/>
    <p:sldId id="314"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3" r:id="rId67"/>
    <p:sldId id="334" r:id="rId68"/>
    <p:sldId id="332" r:id="rId69"/>
    <p:sldId id="335" r:id="rId70"/>
    <p:sldId id="339" r:id="rId71"/>
    <p:sldId id="337" r:id="rId72"/>
    <p:sldId id="340" r:id="rId73"/>
    <p:sldId id="338" r:id="rId74"/>
    <p:sldId id="342" r:id="rId75"/>
    <p:sldId id="343" r:id="rId76"/>
    <p:sldId id="344" r:id="rId77"/>
    <p:sldId id="345" r:id="rId78"/>
    <p:sldId id="346" r:id="rId79"/>
    <p:sldId id="347" r:id="rId80"/>
    <p:sldId id="348" r:id="rId81"/>
    <p:sldId id="349" r:id="rId82"/>
    <p:sldId id="352" r:id="rId83"/>
    <p:sldId id="353" r:id="rId84"/>
    <p:sldId id="351" r:id="rId85"/>
    <p:sldId id="355" r:id="rId86"/>
    <p:sldId id="356" r:id="rId87"/>
    <p:sldId id="357" r:id="rId88"/>
    <p:sldId id="358" r:id="rId89"/>
    <p:sldId id="359"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BEF"/>
    <a:srgbClr val="DEE9F2"/>
    <a:srgbClr val="FC4067"/>
    <a:srgbClr val="02BDC7"/>
    <a:srgbClr val="FFD1DC"/>
    <a:srgbClr val="FFB600"/>
    <a:srgbClr val="FF7C80"/>
    <a:srgbClr val="FFE9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1368" autoAdjust="0"/>
  </p:normalViewPr>
  <p:slideViewPr>
    <p:cSldViewPr snapToGrid="0">
      <p:cViewPr varScale="1">
        <p:scale>
          <a:sx n="68" d="100"/>
          <a:sy n="68" d="100"/>
        </p:scale>
        <p:origin x="62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Bahnschrift" panose="020B0502040204020203" pitchFamily="34" charset="0"/>
                <a:ea typeface="+mn-ea"/>
                <a:cs typeface="+mn-cs"/>
              </a:defRPr>
            </a:pPr>
            <a:r>
              <a:rPr lang="en-US"/>
              <a:t>Task Metrics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Bahnschrift" panose="020B0502040204020203" pitchFamily="34" charset="0"/>
              <a:ea typeface="+mn-ea"/>
              <a:cs typeface="+mn-cs"/>
            </a:defRPr>
          </a:pPr>
          <a:endParaRPr lang="en-US"/>
        </a:p>
      </c:txPr>
    </c:title>
    <c:autoTitleDeleted val="0"/>
    <c:plotArea>
      <c:layout/>
      <c:lineChart>
        <c:grouping val="standard"/>
        <c:varyColors val="0"/>
        <c:ser>
          <c:idx val="0"/>
          <c:order val="0"/>
          <c:tx>
            <c:strRef>
              <c:f>Sheet1!$B$1</c:f>
              <c:strCache>
                <c:ptCount val="1"/>
                <c:pt idx="0">
                  <c:v>Column1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5.3640670410159977E-2"/>
                  <c:y val="2.73703703703703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1EF-4A67-87FE-A80AEE1AA741}"/>
                </c:ext>
              </c:extLst>
            </c:dLbl>
            <c:dLbl>
              <c:idx val="1"/>
              <c:layout>
                <c:manualLayout>
                  <c:x val="-7.3432338700159014E-2"/>
                  <c:y val="-2.63333333333332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1EF-4A67-87FE-A80AEE1AA741}"/>
                </c:ext>
              </c:extLst>
            </c:dLbl>
            <c:dLbl>
              <c:idx val="3"/>
              <c:layout>
                <c:manualLayout>
                  <c:x val="-5.0515670153844339E-2"/>
                  <c:y val="4.403703703703703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1EF-4A67-87FE-A80AEE1AA741}"/>
                </c:ext>
              </c:extLst>
            </c:dLbl>
            <c:dLbl>
              <c:idx val="5"/>
              <c:layout>
                <c:manualLayout>
                  <c:x val="-4.7390669897528701E-2"/>
                  <c:y val="2.92222222222222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1EF-4A67-87FE-A80AEE1AA741}"/>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0.00000</c:formatCode>
                <c:ptCount val="7"/>
                <c:pt idx="0">
                  <c:v>0.82352941176470584</c:v>
                </c:pt>
                <c:pt idx="1">
                  <c:v>0.93333333333333335</c:v>
                </c:pt>
                <c:pt idx="2">
                  <c:v>0.96296296296296291</c:v>
                </c:pt>
                <c:pt idx="3">
                  <c:v>0.93103448275862066</c:v>
                </c:pt>
                <c:pt idx="4">
                  <c:v>0.91304347826086951</c:v>
                </c:pt>
                <c:pt idx="5">
                  <c:v>0.91666666666666663</c:v>
                </c:pt>
                <c:pt idx="6">
                  <c:v>0.95833333333333337</c:v>
                </c:pt>
              </c:numCache>
            </c:numRef>
          </c:val>
          <c:smooth val="0"/>
          <c:extLst>
            <c:ext xmlns:c16="http://schemas.microsoft.com/office/drawing/2014/chart" uri="{C3380CC4-5D6E-409C-BE32-E72D297353CC}">
              <c16:uniqueId val="{00000000-B1EF-4A67-87FE-A80AEE1AA741}"/>
            </c:ext>
          </c:extLst>
        </c:ser>
        <c:dLbls>
          <c:dLblPos val="t"/>
          <c:showLegendKey val="0"/>
          <c:showVal val="1"/>
          <c:showCatName val="0"/>
          <c:showSerName val="0"/>
          <c:showPercent val="0"/>
          <c:showBubbleSize val="0"/>
        </c:dLbls>
        <c:marker val="1"/>
        <c:smooth val="0"/>
        <c:axId val="820378128"/>
        <c:axId val="820378456"/>
      </c:lineChart>
      <c:catAx>
        <c:axId val="820378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820378456"/>
        <c:crosses val="autoZero"/>
        <c:auto val="1"/>
        <c:lblAlgn val="ctr"/>
        <c:lblOffset val="100"/>
        <c:noMultiLvlLbl val="0"/>
      </c:catAx>
      <c:valAx>
        <c:axId val="820378456"/>
        <c:scaling>
          <c:orientation val="minMax"/>
        </c:scaling>
        <c:delete val="0"/>
        <c:axPos val="l"/>
        <c:majorGridlines>
          <c:spPr>
            <a:ln w="9525" cap="flat" cmpd="sng" algn="ctr">
              <a:solidFill>
                <a:schemeClr val="tx1">
                  <a:lumMod val="15000"/>
                  <a:lumOff val="85000"/>
                </a:schemeClr>
              </a:solidFill>
              <a:round/>
            </a:ln>
            <a:effectLst/>
          </c:spPr>
        </c:majorGridlines>
        <c:numFmt formatCode="0.0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820378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hnschrift" panose="020B0502040204020203"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Actual</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14</c:v>
                </c:pt>
                <c:pt idx="1">
                  <c:v>28</c:v>
                </c:pt>
                <c:pt idx="2">
                  <c:v>26</c:v>
                </c:pt>
                <c:pt idx="3">
                  <c:v>27</c:v>
                </c:pt>
                <c:pt idx="4">
                  <c:v>21</c:v>
                </c:pt>
                <c:pt idx="5">
                  <c:v>22</c:v>
                </c:pt>
                <c:pt idx="6">
                  <c:v>23</c:v>
                </c:pt>
              </c:numCache>
            </c:numRef>
          </c:val>
          <c:extLst>
            <c:ext xmlns:c16="http://schemas.microsoft.com/office/drawing/2014/chart" uri="{C3380CC4-5D6E-409C-BE32-E72D297353CC}">
              <c16:uniqueId val="{00000000-B55D-479E-A6FA-83E24A1A3879}"/>
            </c:ext>
          </c:extLst>
        </c:ser>
        <c:ser>
          <c:idx val="1"/>
          <c:order val="1"/>
          <c:tx>
            <c:strRef>
              <c:f>Sheet1!$C$1</c:f>
              <c:strCache>
                <c:ptCount val="1"/>
                <c:pt idx="0">
                  <c:v>Planned</c:v>
                </c:pt>
              </c:strCache>
            </c:strRef>
          </c:tx>
          <c:spPr>
            <a:solidFill>
              <a:schemeClr val="accent5">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Sheet1!$C$2:$C$8</c:f>
              <c:numCache>
                <c:formatCode>General</c:formatCode>
                <c:ptCount val="7"/>
                <c:pt idx="0">
                  <c:v>17</c:v>
                </c:pt>
                <c:pt idx="1">
                  <c:v>30</c:v>
                </c:pt>
                <c:pt idx="2">
                  <c:v>27</c:v>
                </c:pt>
                <c:pt idx="3">
                  <c:v>29</c:v>
                </c:pt>
                <c:pt idx="4">
                  <c:v>23</c:v>
                </c:pt>
                <c:pt idx="5">
                  <c:v>24</c:v>
                </c:pt>
                <c:pt idx="6">
                  <c:v>24</c:v>
                </c:pt>
              </c:numCache>
            </c:numRef>
          </c:val>
          <c:extLst>
            <c:ext xmlns:c16="http://schemas.microsoft.com/office/drawing/2014/chart" uri="{C3380CC4-5D6E-409C-BE32-E72D297353CC}">
              <c16:uniqueId val="{00000001-B55D-479E-A6FA-83E24A1A3879}"/>
            </c:ext>
          </c:extLst>
        </c:ser>
        <c:dLbls>
          <c:dLblPos val="outEnd"/>
          <c:showLegendKey val="0"/>
          <c:showVal val="1"/>
          <c:showCatName val="0"/>
          <c:showSerName val="0"/>
          <c:showPercent val="0"/>
          <c:showBubbleSize val="0"/>
        </c:dLbls>
        <c:gapWidth val="219"/>
        <c:overlap val="-27"/>
        <c:axId val="946729424"/>
        <c:axId val="946732376"/>
      </c:barChart>
      <c:catAx>
        <c:axId val="94672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946732376"/>
        <c:crosses val="autoZero"/>
        <c:auto val="1"/>
        <c:lblAlgn val="ctr"/>
        <c:lblOffset val="100"/>
        <c:noMultiLvlLbl val="0"/>
      </c:catAx>
      <c:valAx>
        <c:axId val="94673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94672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hnschrift" panose="020B0502040204020203"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Bugs Metrics Value</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0</c:v>
                </c:pt>
                <c:pt idx="1">
                  <c:v>22</c:v>
                </c:pt>
                <c:pt idx="2">
                  <c:v>32</c:v>
                </c:pt>
                <c:pt idx="3">
                  <c:v>37</c:v>
                </c:pt>
                <c:pt idx="4">
                  <c:v>52</c:v>
                </c:pt>
                <c:pt idx="5">
                  <c:v>66</c:v>
                </c:pt>
                <c:pt idx="6">
                  <c:v>124</c:v>
                </c:pt>
              </c:numCache>
            </c:numRef>
          </c:val>
          <c:extLst>
            <c:ext xmlns:c16="http://schemas.microsoft.com/office/drawing/2014/chart" uri="{C3380CC4-5D6E-409C-BE32-E72D297353CC}">
              <c16:uniqueId val="{00000000-DC8F-455B-8DF5-4116E6478D79}"/>
            </c:ext>
          </c:extLst>
        </c:ser>
        <c:dLbls>
          <c:dLblPos val="outEnd"/>
          <c:showLegendKey val="0"/>
          <c:showVal val="1"/>
          <c:showCatName val="0"/>
          <c:showSerName val="0"/>
          <c:showPercent val="0"/>
          <c:showBubbleSize val="0"/>
        </c:dLbls>
        <c:gapWidth val="219"/>
        <c:overlap val="-27"/>
        <c:axId val="946729424"/>
        <c:axId val="946732376"/>
      </c:barChart>
      <c:catAx>
        <c:axId val="94672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946732376"/>
        <c:crosses val="autoZero"/>
        <c:auto val="1"/>
        <c:lblAlgn val="ctr"/>
        <c:lblOffset val="100"/>
        <c:noMultiLvlLbl val="0"/>
      </c:catAx>
      <c:valAx>
        <c:axId val="94673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94672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hnschrift" panose="020B0502040204020203"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Low Impact Bugs</c:v>
                </c:pt>
              </c:strCache>
            </c:strRef>
          </c:tx>
          <c:spPr>
            <a:solidFill>
              <a:schemeClr val="accent4">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0</c:v>
                </c:pt>
                <c:pt idx="1">
                  <c:v>2</c:v>
                </c:pt>
                <c:pt idx="2">
                  <c:v>0</c:v>
                </c:pt>
                <c:pt idx="3">
                  <c:v>5</c:v>
                </c:pt>
                <c:pt idx="4">
                  <c:v>4</c:v>
                </c:pt>
                <c:pt idx="5">
                  <c:v>5</c:v>
                </c:pt>
                <c:pt idx="6">
                  <c:v>3</c:v>
                </c:pt>
              </c:numCache>
            </c:numRef>
          </c:val>
          <c:extLst>
            <c:ext xmlns:c16="http://schemas.microsoft.com/office/drawing/2014/chart" uri="{C3380CC4-5D6E-409C-BE32-E72D297353CC}">
              <c16:uniqueId val="{00000000-3813-41B3-9718-B03F869532EF}"/>
            </c:ext>
          </c:extLst>
        </c:ser>
        <c:ser>
          <c:idx val="1"/>
          <c:order val="1"/>
          <c:tx>
            <c:strRef>
              <c:f>Sheet1!$C$1</c:f>
              <c:strCache>
                <c:ptCount val="1"/>
                <c:pt idx="0">
                  <c:v>High Impact Bugs</c:v>
                </c:pt>
              </c:strCache>
            </c:strRef>
          </c:tx>
          <c:spPr>
            <a:solidFill>
              <a:srgbClr val="FFEBEF"/>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Sheet1!$C$2:$C$8</c:f>
              <c:numCache>
                <c:formatCode>General</c:formatCode>
                <c:ptCount val="7"/>
                <c:pt idx="0">
                  <c:v>0</c:v>
                </c:pt>
                <c:pt idx="1">
                  <c:v>4</c:v>
                </c:pt>
                <c:pt idx="2">
                  <c:v>2</c:v>
                </c:pt>
                <c:pt idx="3">
                  <c:v>0</c:v>
                </c:pt>
                <c:pt idx="4">
                  <c:v>0</c:v>
                </c:pt>
                <c:pt idx="5">
                  <c:v>2</c:v>
                </c:pt>
                <c:pt idx="6">
                  <c:v>5</c:v>
                </c:pt>
              </c:numCache>
            </c:numRef>
          </c:val>
          <c:extLst>
            <c:ext xmlns:c16="http://schemas.microsoft.com/office/drawing/2014/chart" uri="{C3380CC4-5D6E-409C-BE32-E72D297353CC}">
              <c16:uniqueId val="{00000001-3813-41B3-9718-B03F869532EF}"/>
            </c:ext>
          </c:extLst>
        </c:ser>
        <c:ser>
          <c:idx val="2"/>
          <c:order val="2"/>
          <c:tx>
            <c:strRef>
              <c:f>Sheet1!$D$1</c:f>
              <c:strCache>
                <c:ptCount val="1"/>
                <c:pt idx="0">
                  <c:v>Critical Bugs</c:v>
                </c:pt>
              </c:strCache>
            </c:strRef>
          </c:tx>
          <c:spPr>
            <a:solidFill>
              <a:schemeClr val="accent5">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Sheet1!$D$2:$D$8</c:f>
              <c:numCache>
                <c:formatCode>General</c:formatCode>
                <c:ptCount val="7"/>
                <c:pt idx="0">
                  <c:v>0</c:v>
                </c:pt>
                <c:pt idx="1">
                  <c:v>0</c:v>
                </c:pt>
                <c:pt idx="2">
                  <c:v>0</c:v>
                </c:pt>
                <c:pt idx="3">
                  <c:v>0</c:v>
                </c:pt>
                <c:pt idx="4">
                  <c:v>1</c:v>
                </c:pt>
                <c:pt idx="5">
                  <c:v>0</c:v>
                </c:pt>
                <c:pt idx="6">
                  <c:v>3</c:v>
                </c:pt>
              </c:numCache>
            </c:numRef>
          </c:val>
          <c:extLst>
            <c:ext xmlns:c16="http://schemas.microsoft.com/office/drawing/2014/chart" uri="{C3380CC4-5D6E-409C-BE32-E72D297353CC}">
              <c16:uniqueId val="{00000002-3813-41B3-9718-B03F869532EF}"/>
            </c:ext>
          </c:extLst>
        </c:ser>
        <c:dLbls>
          <c:dLblPos val="ctr"/>
          <c:showLegendKey val="0"/>
          <c:showVal val="1"/>
          <c:showCatName val="0"/>
          <c:showSerName val="0"/>
          <c:showPercent val="0"/>
          <c:showBubbleSize val="0"/>
        </c:dLbls>
        <c:gapWidth val="150"/>
        <c:overlap val="100"/>
        <c:axId val="1027256800"/>
        <c:axId val="1027268936"/>
      </c:barChart>
      <c:catAx>
        <c:axId val="1027256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1027268936"/>
        <c:crosses val="autoZero"/>
        <c:auto val="1"/>
        <c:lblAlgn val="ctr"/>
        <c:lblOffset val="100"/>
        <c:noMultiLvlLbl val="0"/>
      </c:catAx>
      <c:valAx>
        <c:axId val="1027268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1027256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Bahnschrift" panose="020B0502040204020203"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40" b="0" i="0" u="none" strike="noStrike" kern="1200" spc="0" baseline="0">
                <a:solidFill>
                  <a:schemeClr val="tx1">
                    <a:lumMod val="65000"/>
                    <a:lumOff val="35000"/>
                  </a:schemeClr>
                </a:solidFill>
                <a:latin typeface="Quicksand" panose="02070303000000060000" pitchFamily="18" charset="0"/>
                <a:ea typeface="+mn-ea"/>
                <a:cs typeface="+mn-cs"/>
              </a:defRPr>
            </a:pPr>
            <a:r>
              <a:rPr lang="en-US"/>
              <a:t>Task Metrics</a:t>
            </a:r>
          </a:p>
        </c:rich>
      </c:tx>
      <c:overlay val="0"/>
      <c:spPr>
        <a:noFill/>
        <a:ln>
          <a:noFill/>
        </a:ln>
        <a:effectLst/>
      </c:spPr>
      <c:txPr>
        <a:bodyPr rot="0" spcFirstLastPara="1" vertOverflow="ellipsis" vert="horz" wrap="square" anchor="ctr" anchorCtr="1"/>
        <a:lstStyle/>
        <a:p>
          <a:pPr>
            <a:defRPr sz="840" b="0" i="0" u="none" strike="noStrike" kern="1200" spc="0" baseline="0">
              <a:solidFill>
                <a:schemeClr val="tx1">
                  <a:lumMod val="65000"/>
                  <a:lumOff val="35000"/>
                </a:schemeClr>
              </a:solidFill>
              <a:latin typeface="Quicksand" panose="02070303000000060000" pitchFamily="18" charset="0"/>
              <a:ea typeface="+mn-ea"/>
              <a:cs typeface="+mn-cs"/>
            </a:defRPr>
          </a:pPr>
          <a:endParaRPr lang="en-US"/>
        </a:p>
      </c:txPr>
    </c:title>
    <c:autoTitleDeleted val="0"/>
    <c:plotArea>
      <c:layout/>
      <c:lineChart>
        <c:grouping val="standard"/>
        <c:varyColors val="0"/>
        <c:ser>
          <c:idx val="0"/>
          <c:order val="0"/>
          <c:tx>
            <c:strRef>
              <c:f>Sheet1!$B$1</c:f>
              <c:strCache>
                <c:ptCount val="1"/>
                <c:pt idx="0">
                  <c:v>Column1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5.3640670410159977E-2"/>
                  <c:y val="2.73703703703703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64C-443B-AF59-704750391EBD}"/>
                </c:ext>
              </c:extLst>
            </c:dLbl>
            <c:dLbl>
              <c:idx val="1"/>
              <c:layout>
                <c:manualLayout>
                  <c:x val="-7.3432338700159014E-2"/>
                  <c:y val="-2.63333333333332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64C-443B-AF59-704750391EBD}"/>
                </c:ext>
              </c:extLst>
            </c:dLbl>
            <c:dLbl>
              <c:idx val="3"/>
              <c:layout>
                <c:manualLayout>
                  <c:x val="-5.0515670153844339E-2"/>
                  <c:y val="4.403703703703703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64C-443B-AF59-704750391EBD}"/>
                </c:ext>
              </c:extLst>
            </c:dLbl>
            <c:dLbl>
              <c:idx val="5"/>
              <c:layout>
                <c:manualLayout>
                  <c:x val="-4.7390669897528701E-2"/>
                  <c:y val="2.92222222222222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64C-443B-AF59-704750391EBD}"/>
                </c:ext>
              </c:extLst>
            </c:dLbl>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0.00000</c:formatCode>
                <c:ptCount val="7"/>
                <c:pt idx="0">
                  <c:v>0.82352941176470584</c:v>
                </c:pt>
                <c:pt idx="1">
                  <c:v>0.93333333333333335</c:v>
                </c:pt>
                <c:pt idx="2">
                  <c:v>0.96296296296296291</c:v>
                </c:pt>
                <c:pt idx="3">
                  <c:v>0.93103448275862066</c:v>
                </c:pt>
                <c:pt idx="4">
                  <c:v>0.91304347826086951</c:v>
                </c:pt>
                <c:pt idx="5">
                  <c:v>0.91666666666666663</c:v>
                </c:pt>
                <c:pt idx="6">
                  <c:v>0.95833333333333337</c:v>
                </c:pt>
              </c:numCache>
            </c:numRef>
          </c:val>
          <c:smooth val="0"/>
          <c:extLst>
            <c:ext xmlns:c16="http://schemas.microsoft.com/office/drawing/2014/chart" uri="{C3380CC4-5D6E-409C-BE32-E72D297353CC}">
              <c16:uniqueId val="{00000004-B64C-443B-AF59-704750391EBD}"/>
            </c:ext>
          </c:extLst>
        </c:ser>
        <c:dLbls>
          <c:dLblPos val="t"/>
          <c:showLegendKey val="0"/>
          <c:showVal val="1"/>
          <c:showCatName val="0"/>
          <c:showSerName val="0"/>
          <c:showPercent val="0"/>
          <c:showBubbleSize val="0"/>
        </c:dLbls>
        <c:marker val="1"/>
        <c:smooth val="0"/>
        <c:axId val="820378128"/>
        <c:axId val="820378456"/>
      </c:lineChart>
      <c:catAx>
        <c:axId val="820378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820378456"/>
        <c:crosses val="autoZero"/>
        <c:auto val="1"/>
        <c:lblAlgn val="ctr"/>
        <c:lblOffset val="100"/>
        <c:noMultiLvlLbl val="0"/>
      </c:catAx>
      <c:valAx>
        <c:axId val="820378456"/>
        <c:scaling>
          <c:orientation val="minMax"/>
        </c:scaling>
        <c:delete val="0"/>
        <c:axPos val="l"/>
        <c:majorGridlines>
          <c:spPr>
            <a:ln w="9525" cap="flat" cmpd="sng" algn="ctr">
              <a:solidFill>
                <a:schemeClr val="tx1">
                  <a:lumMod val="15000"/>
                  <a:lumOff val="85000"/>
                </a:schemeClr>
              </a:solidFill>
              <a:round/>
            </a:ln>
            <a:effectLst/>
          </c:spPr>
        </c:majorGridlines>
        <c:numFmt formatCode="0.0000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820378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Quicksand" panose="02070303000000060000" pitchFamily="18"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Quicksand" panose="02070303000000060000" pitchFamily="18" charset="0"/>
                <a:ea typeface="+mn-ea"/>
                <a:cs typeface="+mn-cs"/>
              </a:defRPr>
            </a:pPr>
            <a:r>
              <a:rPr lang="en-SG"/>
              <a:t>Bugs Metrics</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Quicksand" panose="02070303000000060000" pitchFamily="18"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Bugs Metrics Value</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0</c:v>
                </c:pt>
                <c:pt idx="1">
                  <c:v>22</c:v>
                </c:pt>
                <c:pt idx="2">
                  <c:v>32</c:v>
                </c:pt>
                <c:pt idx="3">
                  <c:v>37</c:v>
                </c:pt>
                <c:pt idx="4">
                  <c:v>52</c:v>
                </c:pt>
                <c:pt idx="5">
                  <c:v>66</c:v>
                </c:pt>
                <c:pt idx="6">
                  <c:v>124</c:v>
                </c:pt>
              </c:numCache>
            </c:numRef>
          </c:val>
          <c:extLst>
            <c:ext xmlns:c16="http://schemas.microsoft.com/office/drawing/2014/chart" uri="{C3380CC4-5D6E-409C-BE32-E72D297353CC}">
              <c16:uniqueId val="{00000000-619E-47AA-87AB-E6B569744578}"/>
            </c:ext>
          </c:extLst>
        </c:ser>
        <c:dLbls>
          <c:dLblPos val="outEnd"/>
          <c:showLegendKey val="0"/>
          <c:showVal val="1"/>
          <c:showCatName val="0"/>
          <c:showSerName val="0"/>
          <c:showPercent val="0"/>
          <c:showBubbleSize val="0"/>
        </c:dLbls>
        <c:gapWidth val="219"/>
        <c:overlap val="-27"/>
        <c:axId val="946729424"/>
        <c:axId val="946732376"/>
      </c:barChart>
      <c:catAx>
        <c:axId val="94672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946732376"/>
        <c:crosses val="autoZero"/>
        <c:auto val="1"/>
        <c:lblAlgn val="ctr"/>
        <c:lblOffset val="100"/>
        <c:noMultiLvlLbl val="0"/>
      </c:catAx>
      <c:valAx>
        <c:axId val="94673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94672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Quicksand" panose="02070303000000060000"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E2A1E8-F017-4094-9591-5FFD716C7778}" type="datetimeFigureOut">
              <a:rPr lang="en-SG" smtClean="0"/>
              <a:t>8/10/2018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D7570-7C9B-446B-AD47-AAFDB0681614}" type="slidenum">
              <a:rPr lang="en-SG" smtClean="0"/>
              <a:t>‹#›</a:t>
            </a:fld>
            <a:endParaRPr lang="en-SG"/>
          </a:p>
        </p:txBody>
      </p:sp>
    </p:spTree>
    <p:extLst>
      <p:ext uri="{BB962C8B-B14F-4D97-AF65-F5344CB8AC3E}">
        <p14:creationId xmlns:p14="http://schemas.microsoft.com/office/powerpoint/2010/main" val="1482062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24DB5-A533-45CE-8360-62CBAE33F4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34D6B99C-89E6-4F4C-80CA-D0A3BF287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98C2103B-CDB9-47AB-8CD0-74F834FDE9D4}"/>
              </a:ext>
            </a:extLst>
          </p:cNvPr>
          <p:cNvSpPr>
            <a:spLocks noGrp="1"/>
          </p:cNvSpPr>
          <p:nvPr>
            <p:ph type="dt" sz="half" idx="10"/>
          </p:nvPr>
        </p:nvSpPr>
        <p:spPr/>
        <p:txBody>
          <a:bodyPr/>
          <a:lstStyle/>
          <a:p>
            <a:fld id="{1FA311D1-8653-4678-A463-8F2A4AE60239}" type="datetimeFigureOut">
              <a:rPr lang="en-SG" smtClean="0"/>
              <a:t>8/10/2018</a:t>
            </a:fld>
            <a:endParaRPr lang="en-SG"/>
          </a:p>
        </p:txBody>
      </p:sp>
      <p:sp>
        <p:nvSpPr>
          <p:cNvPr id="5" name="Footer Placeholder 4">
            <a:extLst>
              <a:ext uri="{FF2B5EF4-FFF2-40B4-BE49-F238E27FC236}">
                <a16:creationId xmlns:a16="http://schemas.microsoft.com/office/drawing/2014/main" id="{AAEDD30D-D822-421F-85CA-FB61A72998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C3F6F17-CFC5-41A6-8CE4-BC953A166589}"/>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209324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730F-7B12-4099-B800-02C976AD570C}"/>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D40663F-0AA3-4BEF-90AE-975473E07F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48A1F1B-22A1-41EA-8DB6-38F425499F47}"/>
              </a:ext>
            </a:extLst>
          </p:cNvPr>
          <p:cNvSpPr>
            <a:spLocks noGrp="1"/>
          </p:cNvSpPr>
          <p:nvPr>
            <p:ph type="dt" sz="half" idx="10"/>
          </p:nvPr>
        </p:nvSpPr>
        <p:spPr/>
        <p:txBody>
          <a:bodyPr/>
          <a:lstStyle/>
          <a:p>
            <a:fld id="{1FA311D1-8653-4678-A463-8F2A4AE60239}" type="datetimeFigureOut">
              <a:rPr lang="en-SG" smtClean="0"/>
              <a:t>8/10/2018</a:t>
            </a:fld>
            <a:endParaRPr lang="en-SG"/>
          </a:p>
        </p:txBody>
      </p:sp>
      <p:sp>
        <p:nvSpPr>
          <p:cNvPr id="5" name="Footer Placeholder 4">
            <a:extLst>
              <a:ext uri="{FF2B5EF4-FFF2-40B4-BE49-F238E27FC236}">
                <a16:creationId xmlns:a16="http://schemas.microsoft.com/office/drawing/2014/main" id="{26C57479-168B-438B-B3DC-53A9F7046A3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D634717-F3A5-4118-895E-9CC58C83EA71}"/>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478256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4C7278-94F3-4C79-BA58-67E208419A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2A8BFE4-FACF-41D6-B914-E48398B01223}"/>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66C2B0E-16A1-4E4B-A967-E683B4A468EC}"/>
              </a:ext>
            </a:extLst>
          </p:cNvPr>
          <p:cNvSpPr>
            <a:spLocks noGrp="1"/>
          </p:cNvSpPr>
          <p:nvPr>
            <p:ph type="dt" sz="half" idx="10"/>
          </p:nvPr>
        </p:nvSpPr>
        <p:spPr/>
        <p:txBody>
          <a:bodyPr/>
          <a:lstStyle/>
          <a:p>
            <a:fld id="{1FA311D1-8653-4678-A463-8F2A4AE60239}" type="datetimeFigureOut">
              <a:rPr lang="en-SG" smtClean="0"/>
              <a:t>8/10/2018</a:t>
            </a:fld>
            <a:endParaRPr lang="en-SG"/>
          </a:p>
        </p:txBody>
      </p:sp>
      <p:sp>
        <p:nvSpPr>
          <p:cNvPr id="5" name="Footer Placeholder 4">
            <a:extLst>
              <a:ext uri="{FF2B5EF4-FFF2-40B4-BE49-F238E27FC236}">
                <a16:creationId xmlns:a16="http://schemas.microsoft.com/office/drawing/2014/main" id="{F0C9A443-669A-4A84-95D5-FC3EB7E00A2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BAA07B-B584-4070-8A52-CFC3826717B2}"/>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1980608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D1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7597-76CE-4BDA-BA9D-63ED217303F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2C96ED9-987C-45FB-8A22-9ADC8693B2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B10B2E1-6EBA-49F9-A742-2BC2ECB0B228}"/>
              </a:ext>
            </a:extLst>
          </p:cNvPr>
          <p:cNvSpPr>
            <a:spLocks noGrp="1"/>
          </p:cNvSpPr>
          <p:nvPr>
            <p:ph type="dt" sz="half" idx="10"/>
          </p:nvPr>
        </p:nvSpPr>
        <p:spPr/>
        <p:txBody>
          <a:bodyPr/>
          <a:lstStyle/>
          <a:p>
            <a:fld id="{1FA311D1-8653-4678-A463-8F2A4AE60239}" type="datetimeFigureOut">
              <a:rPr lang="en-SG" smtClean="0"/>
              <a:t>8/10/2018</a:t>
            </a:fld>
            <a:endParaRPr lang="en-SG"/>
          </a:p>
        </p:txBody>
      </p:sp>
      <p:sp>
        <p:nvSpPr>
          <p:cNvPr id="5" name="Footer Placeholder 4">
            <a:extLst>
              <a:ext uri="{FF2B5EF4-FFF2-40B4-BE49-F238E27FC236}">
                <a16:creationId xmlns:a16="http://schemas.microsoft.com/office/drawing/2014/main" id="{79E10617-8110-4FE2-AD34-A08F644FF7B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FAA4494-FE11-464E-8368-AD744F482A5D}"/>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452995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29AF8-0997-4EDE-B5EA-CBCC7799E849}"/>
              </a:ext>
            </a:extLst>
          </p:cNvPr>
          <p:cNvSpPr>
            <a:spLocks noGrp="1"/>
          </p:cNvSpPr>
          <p:nvPr>
            <p:ph type="title"/>
          </p:nvPr>
        </p:nvSpPr>
        <p:spPr>
          <a:xfrm>
            <a:off x="831850" y="1709740"/>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4E56302-4D09-4816-B39E-43E8B255B4B9}"/>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1750677-456E-4CF6-8A3F-47DD565683FE}"/>
              </a:ext>
            </a:extLst>
          </p:cNvPr>
          <p:cNvSpPr>
            <a:spLocks noGrp="1"/>
          </p:cNvSpPr>
          <p:nvPr>
            <p:ph type="dt" sz="half" idx="10"/>
          </p:nvPr>
        </p:nvSpPr>
        <p:spPr/>
        <p:txBody>
          <a:bodyPr/>
          <a:lstStyle/>
          <a:p>
            <a:fld id="{1FA311D1-8653-4678-A463-8F2A4AE60239}" type="datetimeFigureOut">
              <a:rPr lang="en-SG" smtClean="0"/>
              <a:t>8/10/2018</a:t>
            </a:fld>
            <a:endParaRPr lang="en-SG"/>
          </a:p>
        </p:txBody>
      </p:sp>
      <p:sp>
        <p:nvSpPr>
          <p:cNvPr id="5" name="Footer Placeholder 4">
            <a:extLst>
              <a:ext uri="{FF2B5EF4-FFF2-40B4-BE49-F238E27FC236}">
                <a16:creationId xmlns:a16="http://schemas.microsoft.com/office/drawing/2014/main" id="{C8DDC51F-1680-4537-8C03-67FEFBDA957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E735060-554C-4F42-8E19-657ACF0D8F67}"/>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15973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DB45-6AD3-4A4E-8F69-8B6FC1BB433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A07E73E-DA75-4E85-B130-831132DCED0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A487285-EC49-49EA-9E70-1BFFF344F9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BEA25F77-172B-4BFB-B5E2-D709B8D39C8D}"/>
              </a:ext>
            </a:extLst>
          </p:cNvPr>
          <p:cNvSpPr>
            <a:spLocks noGrp="1"/>
          </p:cNvSpPr>
          <p:nvPr>
            <p:ph type="dt" sz="half" idx="10"/>
          </p:nvPr>
        </p:nvSpPr>
        <p:spPr/>
        <p:txBody>
          <a:bodyPr/>
          <a:lstStyle/>
          <a:p>
            <a:fld id="{1FA311D1-8653-4678-A463-8F2A4AE60239}" type="datetimeFigureOut">
              <a:rPr lang="en-SG" smtClean="0"/>
              <a:t>8/10/2018</a:t>
            </a:fld>
            <a:endParaRPr lang="en-SG"/>
          </a:p>
        </p:txBody>
      </p:sp>
      <p:sp>
        <p:nvSpPr>
          <p:cNvPr id="6" name="Footer Placeholder 5">
            <a:extLst>
              <a:ext uri="{FF2B5EF4-FFF2-40B4-BE49-F238E27FC236}">
                <a16:creationId xmlns:a16="http://schemas.microsoft.com/office/drawing/2014/main" id="{0866EF76-4920-48C2-8856-D9C57A9F21A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31EDDD3-A248-4980-8E65-73F59D63EA4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281550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A545-00EC-4C30-BC7B-BE4656E09998}"/>
              </a:ext>
            </a:extLst>
          </p:cNvPr>
          <p:cNvSpPr>
            <a:spLocks noGrp="1"/>
          </p:cNvSpPr>
          <p:nvPr>
            <p:ph type="title"/>
          </p:nvPr>
        </p:nvSpPr>
        <p:spPr>
          <a:xfrm>
            <a:off x="839788" y="365127"/>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6317365-F80B-4AAA-A5C5-9516B872A2BE}"/>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3EE9AB-4AEE-4641-BB6C-8328A475B082}"/>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0E136355-73CA-4606-A68A-597C56C4145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9260CB-E655-45D0-A26F-456EA01CEB9E}"/>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3E49050A-7F4F-44A7-ADFA-51A0E97B15DD}"/>
              </a:ext>
            </a:extLst>
          </p:cNvPr>
          <p:cNvSpPr>
            <a:spLocks noGrp="1"/>
          </p:cNvSpPr>
          <p:nvPr>
            <p:ph type="dt" sz="half" idx="10"/>
          </p:nvPr>
        </p:nvSpPr>
        <p:spPr/>
        <p:txBody>
          <a:bodyPr/>
          <a:lstStyle/>
          <a:p>
            <a:fld id="{1FA311D1-8653-4678-A463-8F2A4AE60239}" type="datetimeFigureOut">
              <a:rPr lang="en-SG" smtClean="0"/>
              <a:t>8/10/2018</a:t>
            </a:fld>
            <a:endParaRPr lang="en-SG"/>
          </a:p>
        </p:txBody>
      </p:sp>
      <p:sp>
        <p:nvSpPr>
          <p:cNvPr id="8" name="Footer Placeholder 7">
            <a:extLst>
              <a:ext uri="{FF2B5EF4-FFF2-40B4-BE49-F238E27FC236}">
                <a16:creationId xmlns:a16="http://schemas.microsoft.com/office/drawing/2014/main" id="{0C3436B1-6767-4903-90BE-1E8FA444D9F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39310F01-3668-4978-B88A-038D52FA79E8}"/>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15768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4281-E4CC-42ED-8652-C53B66587FEF}"/>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569F3C07-B6B6-4DA3-B7E6-D78BAA495261}"/>
              </a:ext>
            </a:extLst>
          </p:cNvPr>
          <p:cNvSpPr>
            <a:spLocks noGrp="1"/>
          </p:cNvSpPr>
          <p:nvPr>
            <p:ph type="dt" sz="half" idx="10"/>
          </p:nvPr>
        </p:nvSpPr>
        <p:spPr/>
        <p:txBody>
          <a:bodyPr/>
          <a:lstStyle/>
          <a:p>
            <a:fld id="{1FA311D1-8653-4678-A463-8F2A4AE60239}" type="datetimeFigureOut">
              <a:rPr lang="en-SG" smtClean="0"/>
              <a:t>8/10/2018</a:t>
            </a:fld>
            <a:endParaRPr lang="en-SG"/>
          </a:p>
        </p:txBody>
      </p:sp>
      <p:sp>
        <p:nvSpPr>
          <p:cNvPr id="4" name="Footer Placeholder 3">
            <a:extLst>
              <a:ext uri="{FF2B5EF4-FFF2-40B4-BE49-F238E27FC236}">
                <a16:creationId xmlns:a16="http://schemas.microsoft.com/office/drawing/2014/main" id="{61B152BE-39F1-415E-B3DA-99A2849609AE}"/>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B9798989-BCB2-4E4F-8A5C-3220B457C1BF}"/>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67157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16CD6C-D3FB-4377-AB79-9EA359771F18}"/>
              </a:ext>
            </a:extLst>
          </p:cNvPr>
          <p:cNvSpPr>
            <a:spLocks noGrp="1"/>
          </p:cNvSpPr>
          <p:nvPr>
            <p:ph type="dt" sz="half" idx="10"/>
          </p:nvPr>
        </p:nvSpPr>
        <p:spPr/>
        <p:txBody>
          <a:bodyPr/>
          <a:lstStyle/>
          <a:p>
            <a:fld id="{1FA311D1-8653-4678-A463-8F2A4AE60239}" type="datetimeFigureOut">
              <a:rPr lang="en-SG" smtClean="0"/>
              <a:t>8/10/2018</a:t>
            </a:fld>
            <a:endParaRPr lang="en-SG"/>
          </a:p>
        </p:txBody>
      </p:sp>
      <p:sp>
        <p:nvSpPr>
          <p:cNvPr id="3" name="Footer Placeholder 2">
            <a:extLst>
              <a:ext uri="{FF2B5EF4-FFF2-40B4-BE49-F238E27FC236}">
                <a16:creationId xmlns:a16="http://schemas.microsoft.com/office/drawing/2014/main" id="{F80DCBC5-8250-4962-8191-6B4609E01F10}"/>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DDF8CA26-08A2-4FC1-8D4D-1ABFC6B73F7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18954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ACA9-39BD-4716-9E52-38BAF58CD2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C8EC5310-6D37-45B9-9E48-98C00F517A1D}"/>
              </a:ext>
            </a:extLst>
          </p:cNvPr>
          <p:cNvSpPr>
            <a:spLocks noGrp="1"/>
          </p:cNvSpPr>
          <p:nvPr>
            <p:ph idx="1"/>
          </p:nvPr>
        </p:nvSpPr>
        <p:spPr>
          <a:xfrm>
            <a:off x="5183189"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718CF95-F37B-4011-A064-14520553B3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6597F0-602C-4F07-99E0-AA7891A20012}"/>
              </a:ext>
            </a:extLst>
          </p:cNvPr>
          <p:cNvSpPr>
            <a:spLocks noGrp="1"/>
          </p:cNvSpPr>
          <p:nvPr>
            <p:ph type="dt" sz="half" idx="10"/>
          </p:nvPr>
        </p:nvSpPr>
        <p:spPr/>
        <p:txBody>
          <a:bodyPr/>
          <a:lstStyle/>
          <a:p>
            <a:fld id="{1FA311D1-8653-4678-A463-8F2A4AE60239}" type="datetimeFigureOut">
              <a:rPr lang="en-SG" smtClean="0"/>
              <a:t>8/10/2018</a:t>
            </a:fld>
            <a:endParaRPr lang="en-SG"/>
          </a:p>
        </p:txBody>
      </p:sp>
      <p:sp>
        <p:nvSpPr>
          <p:cNvPr id="6" name="Footer Placeholder 5">
            <a:extLst>
              <a:ext uri="{FF2B5EF4-FFF2-40B4-BE49-F238E27FC236}">
                <a16:creationId xmlns:a16="http://schemas.microsoft.com/office/drawing/2014/main" id="{82FED05B-7C50-40D1-8DCF-CACC11E9A64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EE54F26-F7D5-46E4-9061-89847A5B608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088274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9CF61-6A45-4B35-ACAC-23C0C63825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D542D8E1-2FB9-4DCD-915F-B94C43901CD7}"/>
              </a:ext>
            </a:extLst>
          </p:cNvPr>
          <p:cNvSpPr>
            <a:spLocks noGrp="1"/>
          </p:cNvSpPr>
          <p:nvPr>
            <p:ph type="pic" idx="1"/>
          </p:nvPr>
        </p:nvSpPr>
        <p:spPr>
          <a:xfrm>
            <a:off x="5183189"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3DDC954-E978-4A39-A7B3-8F68CCCB6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E2F758-23FF-4594-BF1B-B9C7F9D85B2F}"/>
              </a:ext>
            </a:extLst>
          </p:cNvPr>
          <p:cNvSpPr>
            <a:spLocks noGrp="1"/>
          </p:cNvSpPr>
          <p:nvPr>
            <p:ph type="dt" sz="half" idx="10"/>
          </p:nvPr>
        </p:nvSpPr>
        <p:spPr/>
        <p:txBody>
          <a:bodyPr/>
          <a:lstStyle/>
          <a:p>
            <a:fld id="{1FA311D1-8653-4678-A463-8F2A4AE60239}" type="datetimeFigureOut">
              <a:rPr lang="en-SG" smtClean="0"/>
              <a:t>8/10/2018</a:t>
            </a:fld>
            <a:endParaRPr lang="en-SG"/>
          </a:p>
        </p:txBody>
      </p:sp>
      <p:sp>
        <p:nvSpPr>
          <p:cNvPr id="6" name="Footer Placeholder 5">
            <a:extLst>
              <a:ext uri="{FF2B5EF4-FFF2-40B4-BE49-F238E27FC236}">
                <a16:creationId xmlns:a16="http://schemas.microsoft.com/office/drawing/2014/main" id="{F678B302-2D69-4A64-ABCE-DA58194F41A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B3D157A-0EBD-4434-9878-817D3840F322}"/>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1244887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D1D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340443-3D07-4944-9D6F-4A85FF8713C0}"/>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C74456B-43FC-46B9-A7EB-721DA85F8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E08FD8D-D331-44E5-A51F-6950658F496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311D1-8653-4678-A463-8F2A4AE60239}" type="datetimeFigureOut">
              <a:rPr lang="en-SG" smtClean="0"/>
              <a:t>8/10/2018</a:t>
            </a:fld>
            <a:endParaRPr lang="en-SG"/>
          </a:p>
        </p:txBody>
      </p:sp>
      <p:sp>
        <p:nvSpPr>
          <p:cNvPr id="5" name="Footer Placeholder 4">
            <a:extLst>
              <a:ext uri="{FF2B5EF4-FFF2-40B4-BE49-F238E27FC236}">
                <a16:creationId xmlns:a16="http://schemas.microsoft.com/office/drawing/2014/main" id="{B2DAF778-94B3-40B7-8C3A-1053021ABD3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2C395729-E940-499B-861D-31BD87BCF931}"/>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2824-AF18-42C5-B391-6BA5BDC65198}" type="slidenum">
              <a:rPr lang="en-SG" smtClean="0"/>
              <a:t>‹#›</a:t>
            </a:fld>
            <a:endParaRPr lang="en-SG"/>
          </a:p>
        </p:txBody>
      </p:sp>
    </p:spTree>
    <p:extLst>
      <p:ext uri="{BB962C8B-B14F-4D97-AF65-F5344CB8AC3E}">
        <p14:creationId xmlns:p14="http://schemas.microsoft.com/office/powerpoint/2010/main" val="34126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47.sv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jpg"/><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jp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lassekongo83.deviantart.com/art/Screen-svg-resource-308310092" TargetMode="Externa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605E1A-CF23-415B-AD67-7663ED22E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38" y="116332"/>
            <a:ext cx="1965964" cy="1667259"/>
          </a:xfrm>
          <a:prstGeom prst="rect">
            <a:avLst/>
          </a:prstGeom>
        </p:spPr>
      </p:pic>
      <p:sp>
        <p:nvSpPr>
          <p:cNvPr id="2" name="TextBox 1">
            <a:extLst>
              <a:ext uri="{FF2B5EF4-FFF2-40B4-BE49-F238E27FC236}">
                <a16:creationId xmlns:a16="http://schemas.microsoft.com/office/drawing/2014/main" id="{BC171C67-FB51-4F20-A166-2253EC38B039}"/>
              </a:ext>
            </a:extLst>
          </p:cNvPr>
          <p:cNvSpPr txBox="1"/>
          <p:nvPr/>
        </p:nvSpPr>
        <p:spPr>
          <a:xfrm>
            <a:off x="1706250" y="1393020"/>
            <a:ext cx="3242821" cy="461665"/>
          </a:xfrm>
          <a:prstGeom prst="rect">
            <a:avLst/>
          </a:prstGeom>
          <a:noFill/>
        </p:spPr>
        <p:txBody>
          <a:bodyPr wrap="square" rtlCol="0">
            <a:spAutoFit/>
          </a:bodyPr>
          <a:lstStyle/>
          <a:p>
            <a:r>
              <a:rPr lang="en-SG" sz="2400" b="1" dirty="0">
                <a:solidFill>
                  <a:schemeClr val="bg2">
                    <a:lumMod val="25000"/>
                  </a:schemeClr>
                </a:solidFill>
                <a:latin typeface="Matura MT Script Capitals" panose="03020802060602070202" pitchFamily="66" charset="0"/>
              </a:rPr>
              <a:t>Team </a:t>
            </a:r>
            <a:r>
              <a:rPr lang="en-SG" sz="2400" b="1" dirty="0">
                <a:latin typeface="Matura MT Script Capitals" panose="03020802060602070202" pitchFamily="66" charset="0"/>
              </a:rPr>
              <a:t>eXi</a:t>
            </a:r>
            <a:endParaRPr lang="en-SG" sz="2400" b="1" dirty="0">
              <a:solidFill>
                <a:schemeClr val="bg2">
                  <a:lumMod val="25000"/>
                </a:schemeClr>
              </a:solidFill>
              <a:latin typeface="Matura MT Script Capitals" panose="03020802060602070202" pitchFamily="66" charset="0"/>
            </a:endParaRPr>
          </a:p>
        </p:txBody>
      </p:sp>
    </p:spTree>
    <p:extLst>
      <p:ext uri="{BB962C8B-B14F-4D97-AF65-F5344CB8AC3E}">
        <p14:creationId xmlns:p14="http://schemas.microsoft.com/office/powerpoint/2010/main" val="1926342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D9DB4F-9038-40AB-88E2-0A5E1D069AE5}"/>
              </a:ext>
            </a:extLst>
          </p:cNvPr>
          <p:cNvSpPr txBox="1"/>
          <p:nvPr/>
        </p:nvSpPr>
        <p:spPr>
          <a:xfrm>
            <a:off x="4778624" y="1121536"/>
            <a:ext cx="2634751"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Stakeholders</a:t>
            </a:r>
          </a:p>
        </p:txBody>
      </p:sp>
      <p:sp>
        <p:nvSpPr>
          <p:cNvPr id="9" name="Rectangle: Top Corners Rounded 8">
            <a:extLst>
              <a:ext uri="{FF2B5EF4-FFF2-40B4-BE49-F238E27FC236}">
                <a16:creationId xmlns:a16="http://schemas.microsoft.com/office/drawing/2014/main" id="{1F3EB4C9-0226-44A8-8BBD-5C5C6FD28A73}"/>
              </a:ext>
            </a:extLst>
          </p:cNvPr>
          <p:cNvSpPr/>
          <p:nvPr/>
        </p:nvSpPr>
        <p:spPr>
          <a:xfrm>
            <a:off x="2207446" y="2239891"/>
            <a:ext cx="3242821" cy="490194"/>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400" b="1" dirty="0">
                <a:solidFill>
                  <a:schemeClr val="bg2">
                    <a:lumMod val="25000"/>
                  </a:schemeClr>
                </a:solidFill>
                <a:latin typeface="Bahnschrift" panose="020B0502040204020203" pitchFamily="34" charset="0"/>
              </a:rPr>
              <a:t>Sponsor</a:t>
            </a:r>
          </a:p>
        </p:txBody>
      </p:sp>
      <p:sp>
        <p:nvSpPr>
          <p:cNvPr id="10" name="Rectangle 9">
            <a:extLst>
              <a:ext uri="{FF2B5EF4-FFF2-40B4-BE49-F238E27FC236}">
                <a16:creationId xmlns:a16="http://schemas.microsoft.com/office/drawing/2014/main" id="{059F1609-B697-42CE-933F-0331C27331EB}"/>
              </a:ext>
            </a:extLst>
          </p:cNvPr>
          <p:cNvSpPr/>
          <p:nvPr/>
        </p:nvSpPr>
        <p:spPr>
          <a:xfrm>
            <a:off x="2207446" y="2899769"/>
            <a:ext cx="3242821" cy="848412"/>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000" dirty="0">
                <a:solidFill>
                  <a:schemeClr val="bg2">
                    <a:lumMod val="25000"/>
                  </a:schemeClr>
                </a:solidFill>
                <a:latin typeface="Bahnschrift" panose="020B0502040204020203" pitchFamily="34" charset="0"/>
              </a:rPr>
              <a:t>Adam</a:t>
            </a:r>
          </a:p>
          <a:p>
            <a:pPr algn="ctr"/>
            <a:r>
              <a:rPr lang="en-SG" sz="1200" dirty="0">
                <a:solidFill>
                  <a:schemeClr val="bg2">
                    <a:lumMod val="25000"/>
                  </a:schemeClr>
                </a:solidFill>
                <a:latin typeface="Bahnschrift" panose="020B0502040204020203" pitchFamily="34" charset="0"/>
              </a:rPr>
              <a:t>Founder of Stepping Stones Learning Centre</a:t>
            </a:r>
          </a:p>
        </p:txBody>
      </p:sp>
      <p:sp>
        <p:nvSpPr>
          <p:cNvPr id="11" name="Rectangle: Top Corners Rounded 10">
            <a:extLst>
              <a:ext uri="{FF2B5EF4-FFF2-40B4-BE49-F238E27FC236}">
                <a16:creationId xmlns:a16="http://schemas.microsoft.com/office/drawing/2014/main" id="{68E2B1CA-3175-49E5-9195-C6B0A5B47047}"/>
              </a:ext>
            </a:extLst>
          </p:cNvPr>
          <p:cNvSpPr/>
          <p:nvPr/>
        </p:nvSpPr>
        <p:spPr>
          <a:xfrm>
            <a:off x="6741738" y="2239891"/>
            <a:ext cx="3242821" cy="490194"/>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400" b="1" dirty="0">
                <a:solidFill>
                  <a:schemeClr val="bg2">
                    <a:lumMod val="25000"/>
                  </a:schemeClr>
                </a:solidFill>
                <a:latin typeface="Bahnschrift" panose="020B0502040204020203" pitchFamily="34" charset="0"/>
              </a:rPr>
              <a:t>Users</a:t>
            </a:r>
          </a:p>
        </p:txBody>
      </p:sp>
      <p:sp>
        <p:nvSpPr>
          <p:cNvPr id="12" name="Rectangle 11">
            <a:extLst>
              <a:ext uri="{FF2B5EF4-FFF2-40B4-BE49-F238E27FC236}">
                <a16:creationId xmlns:a16="http://schemas.microsoft.com/office/drawing/2014/main" id="{82AA0BEC-F62A-4ED4-B4CE-FE658DB47061}"/>
              </a:ext>
            </a:extLst>
          </p:cNvPr>
          <p:cNvSpPr/>
          <p:nvPr/>
        </p:nvSpPr>
        <p:spPr>
          <a:xfrm>
            <a:off x="6741738" y="2899769"/>
            <a:ext cx="3242821" cy="150744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000" dirty="0">
                <a:solidFill>
                  <a:schemeClr val="bg2">
                    <a:lumMod val="25000"/>
                  </a:schemeClr>
                </a:solidFill>
                <a:latin typeface="Bahnschrift" panose="020B0502040204020203" pitchFamily="34" charset="0"/>
              </a:rPr>
              <a:t>Administrative Staff</a:t>
            </a:r>
          </a:p>
          <a:p>
            <a:pPr algn="ctr"/>
            <a:r>
              <a:rPr lang="en-SG" sz="2000" dirty="0">
                <a:solidFill>
                  <a:schemeClr val="bg2">
                    <a:lumMod val="25000"/>
                  </a:schemeClr>
                </a:solidFill>
                <a:latin typeface="Bahnschrift" panose="020B0502040204020203" pitchFamily="34" charset="0"/>
              </a:rPr>
              <a:t>Tutors</a:t>
            </a:r>
          </a:p>
          <a:p>
            <a:pPr algn="ctr"/>
            <a:r>
              <a:rPr lang="en-SG" sz="2000" dirty="0">
                <a:solidFill>
                  <a:schemeClr val="bg2">
                    <a:lumMod val="25000"/>
                  </a:schemeClr>
                </a:solidFill>
                <a:latin typeface="Bahnschrift" panose="020B0502040204020203" pitchFamily="34" charset="0"/>
              </a:rPr>
              <a:t>Parents </a:t>
            </a:r>
          </a:p>
          <a:p>
            <a:pPr algn="ctr"/>
            <a:r>
              <a:rPr lang="en-SG" sz="2000" dirty="0">
                <a:solidFill>
                  <a:schemeClr val="bg2">
                    <a:lumMod val="25000"/>
                  </a:schemeClr>
                </a:solidFill>
                <a:latin typeface="Bahnschrift" panose="020B0502040204020203" pitchFamily="34" charset="0"/>
              </a:rPr>
              <a:t>Students</a:t>
            </a:r>
            <a:endParaRPr lang="en-SG" sz="1200" dirty="0">
              <a:solidFill>
                <a:schemeClr val="bg2">
                  <a:lumMod val="25000"/>
                </a:schemeClr>
              </a:solidFill>
              <a:latin typeface="Bahnschrift" panose="020B0502040204020203" pitchFamily="34" charset="0"/>
            </a:endParaRPr>
          </a:p>
        </p:txBody>
      </p:sp>
    </p:spTree>
    <p:extLst>
      <p:ext uri="{BB962C8B-B14F-4D97-AF65-F5344CB8AC3E}">
        <p14:creationId xmlns:p14="http://schemas.microsoft.com/office/powerpoint/2010/main" val="4177431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D9DB4F-9038-40AB-88E2-0A5E1D069AE5}"/>
              </a:ext>
            </a:extLst>
          </p:cNvPr>
          <p:cNvSpPr txBox="1"/>
          <p:nvPr/>
        </p:nvSpPr>
        <p:spPr>
          <a:xfrm>
            <a:off x="4968566" y="1027532"/>
            <a:ext cx="225486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X Factor</a:t>
            </a:r>
          </a:p>
        </p:txBody>
      </p:sp>
      <p:sp>
        <p:nvSpPr>
          <p:cNvPr id="2" name="Rectangle 1">
            <a:extLst>
              <a:ext uri="{FF2B5EF4-FFF2-40B4-BE49-F238E27FC236}">
                <a16:creationId xmlns:a16="http://schemas.microsoft.com/office/drawing/2014/main" id="{D531DDB0-AC53-420D-8C9C-527473D58A6B}"/>
              </a:ext>
            </a:extLst>
          </p:cNvPr>
          <p:cNvSpPr/>
          <p:nvPr/>
        </p:nvSpPr>
        <p:spPr>
          <a:xfrm>
            <a:off x="2478918" y="2301929"/>
            <a:ext cx="8158131" cy="527383"/>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Bahnschrift" panose="020B0502040204020203" pitchFamily="34" charset="0"/>
              </a:rPr>
              <a:t>Conduct Pilot Testing with the Centre on 2 classes of 10 students and 1 tutor</a:t>
            </a:r>
          </a:p>
        </p:txBody>
      </p:sp>
      <p:sp>
        <p:nvSpPr>
          <p:cNvPr id="8" name="TextBox 7">
            <a:extLst>
              <a:ext uri="{FF2B5EF4-FFF2-40B4-BE49-F238E27FC236}">
                <a16:creationId xmlns:a16="http://schemas.microsoft.com/office/drawing/2014/main" id="{9479AA29-84D1-4E1F-9487-7BF32A4FEAA4}"/>
              </a:ext>
            </a:extLst>
          </p:cNvPr>
          <p:cNvSpPr txBox="1"/>
          <p:nvPr/>
        </p:nvSpPr>
        <p:spPr>
          <a:xfrm>
            <a:off x="695608" y="2365567"/>
            <a:ext cx="1472720" cy="400110"/>
          </a:xfrm>
          <a:prstGeom prst="rect">
            <a:avLst/>
          </a:prstGeom>
          <a:noFill/>
        </p:spPr>
        <p:txBody>
          <a:bodyPr wrap="square" rtlCol="0">
            <a:spAutoFit/>
          </a:bodyPr>
          <a:lstStyle/>
          <a:p>
            <a:r>
              <a:rPr lang="en-US" sz="2000" dirty="0">
                <a:solidFill>
                  <a:schemeClr val="bg2">
                    <a:lumMod val="25000"/>
                  </a:schemeClr>
                </a:solidFill>
                <a:latin typeface="Bahnschrift" panose="020B0502040204020203" pitchFamily="34" charset="0"/>
              </a:rPr>
              <a:t>Mid Term</a:t>
            </a:r>
          </a:p>
        </p:txBody>
      </p:sp>
      <p:sp>
        <p:nvSpPr>
          <p:cNvPr id="13" name="Rectangle 12">
            <a:extLst>
              <a:ext uri="{FF2B5EF4-FFF2-40B4-BE49-F238E27FC236}">
                <a16:creationId xmlns:a16="http://schemas.microsoft.com/office/drawing/2014/main" id="{E1B451FB-F7A1-4359-9932-0FBBBB2FF304}"/>
              </a:ext>
            </a:extLst>
          </p:cNvPr>
          <p:cNvSpPr/>
          <p:nvPr/>
        </p:nvSpPr>
        <p:spPr>
          <a:xfrm>
            <a:off x="2478918" y="3114263"/>
            <a:ext cx="8158130" cy="6546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Bahnschrift" panose="020B0502040204020203" pitchFamily="34" charset="0"/>
              </a:rPr>
              <a:t>Reduction in time taken to complete daily administrative tasks for an estimated of 30 - 40%</a:t>
            </a:r>
          </a:p>
        </p:txBody>
      </p:sp>
      <p:sp>
        <p:nvSpPr>
          <p:cNvPr id="14" name="TextBox 13">
            <a:extLst>
              <a:ext uri="{FF2B5EF4-FFF2-40B4-BE49-F238E27FC236}">
                <a16:creationId xmlns:a16="http://schemas.microsoft.com/office/drawing/2014/main" id="{3CBAA198-9CE7-492A-898F-1B47649E6D49}"/>
              </a:ext>
            </a:extLst>
          </p:cNvPr>
          <p:cNvSpPr txBox="1"/>
          <p:nvPr/>
        </p:nvSpPr>
        <p:spPr>
          <a:xfrm>
            <a:off x="695608" y="3228945"/>
            <a:ext cx="1222498" cy="400110"/>
          </a:xfrm>
          <a:prstGeom prst="rect">
            <a:avLst/>
          </a:prstGeom>
          <a:noFill/>
        </p:spPr>
        <p:txBody>
          <a:bodyPr wrap="square" rtlCol="0">
            <a:spAutoFit/>
          </a:bodyPr>
          <a:lstStyle/>
          <a:p>
            <a:r>
              <a:rPr lang="en-US" sz="2000" dirty="0">
                <a:solidFill>
                  <a:schemeClr val="bg2">
                    <a:lumMod val="25000"/>
                  </a:schemeClr>
                </a:solidFill>
                <a:latin typeface="Bahnschrift" panose="020B0502040204020203" pitchFamily="34" charset="0"/>
              </a:rPr>
              <a:t>Final</a:t>
            </a:r>
          </a:p>
        </p:txBody>
      </p:sp>
      <p:pic>
        <p:nvPicPr>
          <p:cNvPr id="4" name="Graphic 3">
            <a:extLst>
              <a:ext uri="{FF2B5EF4-FFF2-40B4-BE49-F238E27FC236}">
                <a16:creationId xmlns:a16="http://schemas.microsoft.com/office/drawing/2014/main" id="{9BFD5D91-01E5-4F63-B26C-1B0E6F340D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47641" y="2210545"/>
            <a:ext cx="710153" cy="710153"/>
          </a:xfrm>
          <a:prstGeom prst="rect">
            <a:avLst/>
          </a:prstGeom>
        </p:spPr>
      </p:pic>
    </p:spTree>
    <p:extLst>
      <p:ext uri="{BB962C8B-B14F-4D97-AF65-F5344CB8AC3E}">
        <p14:creationId xmlns:p14="http://schemas.microsoft.com/office/powerpoint/2010/main" val="3206626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0">
            <a:extLst>
              <a:ext uri="{FF2B5EF4-FFF2-40B4-BE49-F238E27FC236}">
                <a16:creationId xmlns:a16="http://schemas.microsoft.com/office/drawing/2014/main" id="{E02FBC83-C66F-4274-A7A0-F353B88BB0D7}"/>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056252" y="973112"/>
            <a:ext cx="1727976" cy="23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Rounded Corners 7">
            <a:extLst>
              <a:ext uri="{FF2B5EF4-FFF2-40B4-BE49-F238E27FC236}">
                <a16:creationId xmlns:a16="http://schemas.microsoft.com/office/drawing/2014/main" id="{F40FDFFF-0CAE-465F-B61D-7EDAB7082B89}"/>
              </a:ext>
            </a:extLst>
          </p:cNvPr>
          <p:cNvSpPr/>
          <p:nvPr/>
        </p:nvSpPr>
        <p:spPr>
          <a:xfrm>
            <a:off x="3307897" y="973112"/>
            <a:ext cx="760946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With 5 mods including FYP as well as two sports competitions has made me very pressed for time. However, it better taught me how to manage and plan my time. It has also taught me how to better work in a team, not to overpromise deadlines for example. </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Through this project I have also improved my coding proficiency and expanded my knowledge on languages.</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-Shawn</a:t>
            </a:r>
            <a:endParaRPr lang="en-SG" sz="1400" dirty="0">
              <a:solidFill>
                <a:schemeClr val="tx1"/>
              </a:solidFill>
              <a:latin typeface="Bahnschrift" panose="020B0502040204020203" pitchFamily="34" charset="0"/>
            </a:endParaRPr>
          </a:p>
        </p:txBody>
      </p:sp>
      <p:pic>
        <p:nvPicPr>
          <p:cNvPr id="9" name="Picture Placeholder 8">
            <a:extLst>
              <a:ext uri="{FF2B5EF4-FFF2-40B4-BE49-F238E27FC236}">
                <a16:creationId xmlns:a16="http://schemas.microsoft.com/office/drawing/2014/main" id="{E9D44DB0-829E-4801-9139-B95924CD1841}"/>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9118727" y="3983802"/>
            <a:ext cx="179863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Rounded Corners 9">
            <a:extLst>
              <a:ext uri="{FF2B5EF4-FFF2-40B4-BE49-F238E27FC236}">
                <a16:creationId xmlns:a16="http://schemas.microsoft.com/office/drawing/2014/main" id="{6F786FEA-56D0-46A1-BD7C-2637B2FB6DA1}"/>
              </a:ext>
            </a:extLst>
          </p:cNvPr>
          <p:cNvSpPr/>
          <p:nvPr/>
        </p:nvSpPr>
        <p:spPr>
          <a:xfrm>
            <a:off x="1056254" y="3983801"/>
            <a:ext cx="7536069"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The role of the Project Manager has made me </a:t>
            </a:r>
            <a:r>
              <a:rPr lang="en-US" sz="1200" dirty="0" err="1">
                <a:solidFill>
                  <a:schemeClr val="tx1"/>
                </a:solidFill>
                <a:latin typeface="Bahnschrift" panose="020B0502040204020203" pitchFamily="34" charset="0"/>
              </a:rPr>
              <a:t>realise</a:t>
            </a:r>
            <a:r>
              <a:rPr lang="en-US" sz="1200" dirty="0">
                <a:solidFill>
                  <a:schemeClr val="tx1"/>
                </a:solidFill>
                <a:latin typeface="Bahnschrift" panose="020B0502040204020203" pitchFamily="34" charset="0"/>
              </a:rPr>
              <a:t> my shortcomings with regards to time management and leadership. I recognized that there are times when the PM has to be firm with her decisions and there are times when the PM has to be flexible with her choices. For me, this ability to make the right call is being honed over the course of this project. </a:t>
            </a:r>
          </a:p>
          <a:p>
            <a:endParaRPr lang="en-US" sz="1200" dirty="0">
              <a:solidFill>
                <a:schemeClr val="tx1"/>
              </a:solidFill>
              <a:latin typeface="Bahnschrift" panose="020B0502040204020203" pitchFamily="34" charset="0"/>
            </a:endParaRPr>
          </a:p>
          <a:p>
            <a:r>
              <a:rPr lang="en-US" sz="1200" dirty="0">
                <a:solidFill>
                  <a:schemeClr val="tx1"/>
                </a:solidFill>
                <a:latin typeface="Bahnschrift" panose="020B0502040204020203" pitchFamily="34" charset="0"/>
              </a:rPr>
              <a:t>In addition, I am responsible for liaising with the clients and while I was communicating our ideas across to them, I </a:t>
            </a:r>
            <a:r>
              <a:rPr lang="en-US" sz="1200" dirty="0" err="1">
                <a:solidFill>
                  <a:schemeClr val="tx1"/>
                </a:solidFill>
                <a:latin typeface="Bahnschrift" panose="020B0502040204020203" pitchFamily="34" charset="0"/>
              </a:rPr>
              <a:t>realise</a:t>
            </a:r>
            <a:r>
              <a:rPr lang="en-US" sz="1200" dirty="0">
                <a:solidFill>
                  <a:schemeClr val="tx1"/>
                </a:solidFill>
                <a:latin typeface="Bahnschrift" panose="020B0502040204020203" pitchFamily="34" charset="0"/>
              </a:rPr>
              <a:t> the difficulty of expressing myself to them properly. As the time passes by, I got more used to explaining in a way that they could understand and hence I feel that this project has definitely honed my communication skills. </a:t>
            </a:r>
          </a:p>
          <a:p>
            <a:pPr algn="ctr"/>
            <a:endParaRPr lang="en-US" sz="1200" dirty="0">
              <a:solidFill>
                <a:schemeClr val="tx1"/>
              </a:solidFill>
              <a:latin typeface="Bahnschrift" panose="020B0502040204020203" pitchFamily="34" charset="0"/>
            </a:endParaRPr>
          </a:p>
          <a:p>
            <a:r>
              <a:rPr lang="en-US" sz="1200" dirty="0">
                <a:solidFill>
                  <a:schemeClr val="tx1"/>
                </a:solidFill>
                <a:latin typeface="Bahnschrift" panose="020B0502040204020203" pitchFamily="34" charset="0"/>
              </a:rPr>
              <a:t>-Hui Xin</a:t>
            </a:r>
            <a:endParaRPr lang="en-SG" sz="1200" dirty="0">
              <a:solidFill>
                <a:schemeClr val="tx1"/>
              </a:solidFill>
              <a:latin typeface="Bahnschrift" panose="020B0502040204020203" pitchFamily="34" charset="0"/>
            </a:endParaRPr>
          </a:p>
        </p:txBody>
      </p:sp>
      <p:sp>
        <p:nvSpPr>
          <p:cNvPr id="11" name="TextBox 10">
            <a:extLst>
              <a:ext uri="{FF2B5EF4-FFF2-40B4-BE49-F238E27FC236}">
                <a16:creationId xmlns:a16="http://schemas.microsoft.com/office/drawing/2014/main" id="{CB219F43-2A10-49B3-9728-6F3207932FC5}"/>
              </a:ext>
            </a:extLst>
          </p:cNvPr>
          <p:cNvSpPr txBox="1"/>
          <p:nvPr/>
        </p:nvSpPr>
        <p:spPr>
          <a:xfrm>
            <a:off x="4146609" y="146146"/>
            <a:ext cx="389878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Learning Outcomes</a:t>
            </a:r>
          </a:p>
        </p:txBody>
      </p:sp>
    </p:spTree>
    <p:extLst>
      <p:ext uri="{BB962C8B-B14F-4D97-AF65-F5344CB8AC3E}">
        <p14:creationId xmlns:p14="http://schemas.microsoft.com/office/powerpoint/2010/main" val="216241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B6209E8-67D9-420D-B6C6-B28CDC90FA07}"/>
              </a:ext>
            </a:extLst>
          </p:cNvPr>
          <p:cNvSpPr/>
          <p:nvPr/>
        </p:nvSpPr>
        <p:spPr>
          <a:xfrm>
            <a:off x="3307896" y="866782"/>
            <a:ext cx="7383452"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As the Lead Front End Developer, I was responsible for designing and implementing an interface that is comfortable for the users, especially considering that our clients are not for sophisticated designs but rather simplicity and practicality. While at times I might have felt that a particular implementation is better, the clients might have other thoughts and that was when I realized that I am not totally placing myself in their shoes. This was a valuable learning experience for me as a Front End Developer</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-Moh </a:t>
            </a:r>
            <a:r>
              <a:rPr lang="en-US" sz="1400" dirty="0" err="1">
                <a:solidFill>
                  <a:schemeClr val="tx1"/>
                </a:solidFill>
                <a:latin typeface="Bahnschrift" panose="020B0502040204020203" pitchFamily="34" charset="0"/>
              </a:rPr>
              <a:t>Moh</a:t>
            </a:r>
            <a:endParaRPr lang="en-SG" sz="1400" dirty="0">
              <a:solidFill>
                <a:schemeClr val="tx1"/>
              </a:solidFill>
              <a:latin typeface="Bahnschrift" panose="020B0502040204020203" pitchFamily="34" charset="0"/>
            </a:endParaRPr>
          </a:p>
        </p:txBody>
      </p:sp>
      <p:sp>
        <p:nvSpPr>
          <p:cNvPr id="5" name="Rectangle: Rounded Corners 4">
            <a:extLst>
              <a:ext uri="{FF2B5EF4-FFF2-40B4-BE49-F238E27FC236}">
                <a16:creationId xmlns:a16="http://schemas.microsoft.com/office/drawing/2014/main" id="{1D0001A8-49EB-4B25-83EB-83CEC54AE909}"/>
              </a:ext>
            </a:extLst>
          </p:cNvPr>
          <p:cNvSpPr/>
          <p:nvPr/>
        </p:nvSpPr>
        <p:spPr>
          <a:xfrm>
            <a:off x="1157288" y="3877471"/>
            <a:ext cx="7435034"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As a Back End Developer, I work a lot with coding logic and technical implementations. Certain frameworks or libraries are foreign to me and I have to </a:t>
            </a:r>
            <a:r>
              <a:rPr lang="en-US" sz="1400" dirty="0" err="1">
                <a:solidFill>
                  <a:schemeClr val="tx1"/>
                </a:solidFill>
                <a:latin typeface="Bahnschrift" panose="020B0502040204020203" pitchFamily="34" charset="0"/>
              </a:rPr>
              <a:t>familarise</a:t>
            </a:r>
            <a:r>
              <a:rPr lang="en-US" sz="1400" dirty="0">
                <a:solidFill>
                  <a:schemeClr val="tx1"/>
                </a:solidFill>
                <a:latin typeface="Bahnschrift" panose="020B0502040204020203" pitchFamily="34" charset="0"/>
              </a:rPr>
              <a:t> myself with those technical tools in the shortest time possible due to our tight schedule. Hence, consistent learning throughout development and time management became my key takeaways from this project, aside from all the new technical knowledge.</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a:t>
            </a:r>
            <a:r>
              <a:rPr lang="en-US" sz="1400" dirty="0" err="1">
                <a:solidFill>
                  <a:schemeClr val="tx1"/>
                </a:solidFill>
                <a:latin typeface="Bahnschrift" panose="020B0502040204020203" pitchFamily="34" charset="0"/>
              </a:rPr>
              <a:t>Deyu</a:t>
            </a:r>
            <a:endParaRPr lang="en-SG" sz="1400" dirty="0">
              <a:solidFill>
                <a:schemeClr val="tx1"/>
              </a:solidFill>
              <a:latin typeface="Bahnschrift" panose="020B0502040204020203" pitchFamily="34" charset="0"/>
            </a:endParaRPr>
          </a:p>
        </p:txBody>
      </p:sp>
      <p:pic>
        <p:nvPicPr>
          <p:cNvPr id="6" name="Picture Placeholder 12">
            <a:extLst>
              <a:ext uri="{FF2B5EF4-FFF2-40B4-BE49-F238E27FC236}">
                <a16:creationId xmlns:a16="http://schemas.microsoft.com/office/drawing/2014/main" id="{E4C45D46-09F0-4B24-938E-CBE21563FE6B}"/>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157290" y="866809"/>
            <a:ext cx="1800225"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3">
            <a:extLst>
              <a:ext uri="{FF2B5EF4-FFF2-40B4-BE49-F238E27FC236}">
                <a16:creationId xmlns:a16="http://schemas.microsoft.com/office/drawing/2014/main" id="{4334AD4C-5695-439F-BE72-4AF3B39E10EF}"/>
              </a:ext>
            </a:extLst>
          </p:cNvPr>
          <p:cNvPicPr>
            <a:picLocks noChangeAspect="1"/>
          </p:cNvPicPr>
          <p:nvPr/>
        </p:nvPicPr>
        <p:blipFill>
          <a:blip r:embed="rId3" cstate="print">
            <a:extLst>
              <a:ext uri="{28A0092B-C50C-407E-A947-70E740481C1C}">
                <a14:useLocalDpi xmlns:a14="http://schemas.microsoft.com/office/drawing/2010/main" val="0"/>
              </a:ext>
            </a:extLst>
          </a:blip>
          <a:srcRect t="1257" b="1257"/>
          <a:stretch>
            <a:fillRect/>
          </a:stretch>
        </p:blipFill>
        <p:spPr>
          <a:xfrm>
            <a:off x="8963156" y="3877470"/>
            <a:ext cx="1728192"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8911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00F448B-B461-495D-A453-37073F889998}"/>
              </a:ext>
            </a:extLst>
          </p:cNvPr>
          <p:cNvSpPr/>
          <p:nvPr/>
        </p:nvSpPr>
        <p:spPr>
          <a:xfrm>
            <a:off x="3307897" y="845516"/>
            <a:ext cx="750994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I have gained experience in understanding and implementing the system based on client's requirement. Most importantly, I was able to learn from experience on working with clients and produce a system that is being use by a real clients.</a:t>
            </a:r>
          </a:p>
          <a:p>
            <a:r>
              <a:rPr lang="en-US" sz="1400" dirty="0">
                <a:solidFill>
                  <a:schemeClr val="tx1"/>
                </a:solidFill>
                <a:latin typeface="Bahnschrift" panose="020B0502040204020203" pitchFamily="34" charset="0"/>
              </a:rPr>
              <a:t>Besides, as a member of the team, I hope to learn to work as a team, and gain knowledge from the rest of the team while I also share the knowledge I have.</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-Riana</a:t>
            </a:r>
            <a:endParaRPr lang="en-SG" sz="1400" dirty="0">
              <a:solidFill>
                <a:schemeClr val="tx1"/>
              </a:solidFill>
              <a:latin typeface="Bahnschrift" panose="020B0502040204020203" pitchFamily="34" charset="0"/>
            </a:endParaRPr>
          </a:p>
        </p:txBody>
      </p:sp>
      <p:sp>
        <p:nvSpPr>
          <p:cNvPr id="5" name="Rectangle: Rounded Corners 4">
            <a:extLst>
              <a:ext uri="{FF2B5EF4-FFF2-40B4-BE49-F238E27FC236}">
                <a16:creationId xmlns:a16="http://schemas.microsoft.com/office/drawing/2014/main" id="{211D432C-FED4-46C4-8D89-BAB257041E76}"/>
              </a:ext>
            </a:extLst>
          </p:cNvPr>
          <p:cNvSpPr/>
          <p:nvPr/>
        </p:nvSpPr>
        <p:spPr>
          <a:xfrm>
            <a:off x="1020922" y="3856205"/>
            <a:ext cx="7571400"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I have built on my critical-thinking capability. After meeting the clients, we need to understand client's current business problems so that we can propose solutions that fulfil their real needs. </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I have also learnt the importance of planning. Especially when I was having internship which occupant most of my time. Hence the ability to plan properly to complete the tasks assigned to me was extremely important.</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-Zang Yu</a:t>
            </a:r>
            <a:endParaRPr lang="en-SG" sz="1400" dirty="0">
              <a:solidFill>
                <a:schemeClr val="tx1"/>
              </a:solidFill>
              <a:latin typeface="Bahnschrift" panose="020B0502040204020203" pitchFamily="34" charset="0"/>
            </a:endParaRPr>
          </a:p>
        </p:txBody>
      </p:sp>
      <p:pic>
        <p:nvPicPr>
          <p:cNvPr id="6" name="Picture Placeholder 14">
            <a:extLst>
              <a:ext uri="{FF2B5EF4-FFF2-40B4-BE49-F238E27FC236}">
                <a16:creationId xmlns:a16="http://schemas.microsoft.com/office/drawing/2014/main" id="{D06E85BB-8404-4A3C-940C-993A9FF7FB8A}"/>
              </a:ext>
            </a:extLst>
          </p:cNvPr>
          <p:cNvPicPr>
            <a:picLocks noChangeAspect="1"/>
          </p:cNvPicPr>
          <p:nvPr/>
        </p:nvPicPr>
        <p:blipFill>
          <a:blip r:embed="rId2" cstate="print">
            <a:extLst>
              <a:ext uri="{28A0092B-C50C-407E-A947-70E740481C1C}">
                <a14:useLocalDpi xmlns:a14="http://schemas.microsoft.com/office/drawing/2010/main" val="0"/>
              </a:ext>
            </a:extLst>
          </a:blip>
          <a:srcRect l="11567" r="11567"/>
          <a:stretch>
            <a:fillRect/>
          </a:stretch>
        </p:blipFill>
        <p:spPr>
          <a:xfrm>
            <a:off x="1020923" y="845543"/>
            <a:ext cx="1798637"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5">
            <a:extLst>
              <a:ext uri="{FF2B5EF4-FFF2-40B4-BE49-F238E27FC236}">
                <a16:creationId xmlns:a16="http://schemas.microsoft.com/office/drawing/2014/main" id="{8ED980D2-4FA6-4EDA-ACD1-44F34DE3F4FD}"/>
              </a:ext>
            </a:extLst>
          </p:cNvPr>
          <p:cNvPicPr>
            <a:picLocks noChangeAspect="1"/>
          </p:cNvPicPr>
          <p:nvPr/>
        </p:nvPicPr>
        <p:blipFill>
          <a:blip r:embed="rId3" cstate="print">
            <a:extLst>
              <a:ext uri="{28A0092B-C50C-407E-A947-70E740481C1C}">
                <a14:useLocalDpi xmlns:a14="http://schemas.microsoft.com/office/drawing/2010/main" val="0"/>
              </a:ext>
            </a:extLst>
          </a:blip>
          <a:srcRect t="1214" b="1214"/>
          <a:stretch>
            <a:fillRect/>
          </a:stretch>
        </p:blipFill>
        <p:spPr>
          <a:xfrm>
            <a:off x="9091177" y="3856205"/>
            <a:ext cx="1726668"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32540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3E4983-0BCE-4D27-8B09-7683007F8970}"/>
              </a:ext>
            </a:extLst>
          </p:cNvPr>
          <p:cNvPicPr>
            <a:picLocks noChangeAspect="1"/>
          </p:cNvPicPr>
          <p:nvPr/>
        </p:nvPicPr>
        <p:blipFill>
          <a:blip r:embed="rId2"/>
          <a:stretch>
            <a:fillRect/>
          </a:stretch>
        </p:blipFill>
        <p:spPr>
          <a:xfrm>
            <a:off x="3265681" y="893260"/>
            <a:ext cx="2846896" cy="6100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32F1A07C-118E-44E6-B5C7-58B08DEC3FC8}"/>
              </a:ext>
            </a:extLst>
          </p:cNvPr>
          <p:cNvSpPr/>
          <p:nvPr/>
        </p:nvSpPr>
        <p:spPr>
          <a:xfrm>
            <a:off x="6342451" y="856854"/>
            <a:ext cx="2545237" cy="6828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lumMod val="25000"/>
                  </a:schemeClr>
                </a:solidFill>
                <a:latin typeface="Bahnschrift" panose="020B0502040204020203" pitchFamily="34" charset="0"/>
              </a:rPr>
              <a:t>Stepping Stones</a:t>
            </a:r>
            <a:endParaRPr lang="en-SG" sz="2400" b="1" dirty="0">
              <a:solidFill>
                <a:schemeClr val="bg2">
                  <a:lumMod val="25000"/>
                </a:schemeClr>
              </a:solidFill>
              <a:latin typeface="Bahnschrift" panose="020B0502040204020203" pitchFamily="34" charset="0"/>
            </a:endParaRPr>
          </a:p>
        </p:txBody>
      </p:sp>
      <p:sp>
        <p:nvSpPr>
          <p:cNvPr id="6" name="Rectangle 5">
            <a:extLst>
              <a:ext uri="{FF2B5EF4-FFF2-40B4-BE49-F238E27FC236}">
                <a16:creationId xmlns:a16="http://schemas.microsoft.com/office/drawing/2014/main" id="{7136B07D-EFDE-4D19-9279-A22655960030}"/>
              </a:ext>
            </a:extLst>
          </p:cNvPr>
          <p:cNvSpPr/>
          <p:nvPr/>
        </p:nvSpPr>
        <p:spPr>
          <a:xfrm>
            <a:off x="226243" y="1733971"/>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7" name="Rectangle 6">
            <a:extLst>
              <a:ext uri="{FF2B5EF4-FFF2-40B4-BE49-F238E27FC236}">
                <a16:creationId xmlns:a16="http://schemas.microsoft.com/office/drawing/2014/main" id="{272BDAD1-8D33-4E30-BEDD-CB62082F0FD5}"/>
              </a:ext>
            </a:extLst>
          </p:cNvPr>
          <p:cNvSpPr/>
          <p:nvPr/>
        </p:nvSpPr>
        <p:spPr>
          <a:xfrm>
            <a:off x="226243" y="2214740"/>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8" name="Rectangle 7">
            <a:extLst>
              <a:ext uri="{FF2B5EF4-FFF2-40B4-BE49-F238E27FC236}">
                <a16:creationId xmlns:a16="http://schemas.microsoft.com/office/drawing/2014/main" id="{C43F0920-5EE0-40F9-A3F6-032C5AC4AFEF}"/>
              </a:ext>
            </a:extLst>
          </p:cNvPr>
          <p:cNvSpPr/>
          <p:nvPr/>
        </p:nvSpPr>
        <p:spPr>
          <a:xfrm>
            <a:off x="226243" y="2692957"/>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9" name="Rectangle 8">
            <a:extLst>
              <a:ext uri="{FF2B5EF4-FFF2-40B4-BE49-F238E27FC236}">
                <a16:creationId xmlns:a16="http://schemas.microsoft.com/office/drawing/2014/main" id="{13041F33-8859-40F5-90D5-2CBDC6381882}"/>
              </a:ext>
            </a:extLst>
          </p:cNvPr>
          <p:cNvSpPr/>
          <p:nvPr/>
        </p:nvSpPr>
        <p:spPr>
          <a:xfrm>
            <a:off x="226243" y="3156833"/>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0" name="Rectangle 9">
            <a:extLst>
              <a:ext uri="{FF2B5EF4-FFF2-40B4-BE49-F238E27FC236}">
                <a16:creationId xmlns:a16="http://schemas.microsoft.com/office/drawing/2014/main" id="{63D7E668-6874-443A-BDF6-59C48136D8EC}"/>
              </a:ext>
            </a:extLst>
          </p:cNvPr>
          <p:cNvSpPr/>
          <p:nvPr/>
        </p:nvSpPr>
        <p:spPr>
          <a:xfrm>
            <a:off x="226243" y="3648205"/>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1" name="Rectangle 10">
            <a:extLst>
              <a:ext uri="{FF2B5EF4-FFF2-40B4-BE49-F238E27FC236}">
                <a16:creationId xmlns:a16="http://schemas.microsoft.com/office/drawing/2014/main" id="{35C14FB9-7931-4E09-A89B-F69684B60DF7}"/>
              </a:ext>
            </a:extLst>
          </p:cNvPr>
          <p:cNvSpPr/>
          <p:nvPr/>
        </p:nvSpPr>
        <p:spPr>
          <a:xfrm>
            <a:off x="226243" y="4139577"/>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2" name="Rectangle 11">
            <a:extLst>
              <a:ext uri="{FF2B5EF4-FFF2-40B4-BE49-F238E27FC236}">
                <a16:creationId xmlns:a16="http://schemas.microsoft.com/office/drawing/2014/main" id="{0AFC4C44-65ED-44EE-B2DE-CAFC475682CC}"/>
              </a:ext>
            </a:extLst>
          </p:cNvPr>
          <p:cNvSpPr/>
          <p:nvPr/>
        </p:nvSpPr>
        <p:spPr>
          <a:xfrm>
            <a:off x="226243" y="4627801"/>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3" name="Rectangle 12">
            <a:extLst>
              <a:ext uri="{FF2B5EF4-FFF2-40B4-BE49-F238E27FC236}">
                <a16:creationId xmlns:a16="http://schemas.microsoft.com/office/drawing/2014/main" id="{299D45DC-2E5A-4EA0-B4F1-6C28C96C8B51}"/>
              </a:ext>
            </a:extLst>
          </p:cNvPr>
          <p:cNvSpPr/>
          <p:nvPr/>
        </p:nvSpPr>
        <p:spPr>
          <a:xfrm>
            <a:off x="226243" y="5108570"/>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4" name="Rectangle 13">
            <a:extLst>
              <a:ext uri="{FF2B5EF4-FFF2-40B4-BE49-F238E27FC236}">
                <a16:creationId xmlns:a16="http://schemas.microsoft.com/office/drawing/2014/main" id="{FFCFFC40-0C36-493C-8DA2-480910B8FBAC}"/>
              </a:ext>
            </a:extLst>
          </p:cNvPr>
          <p:cNvSpPr/>
          <p:nvPr/>
        </p:nvSpPr>
        <p:spPr>
          <a:xfrm>
            <a:off x="226243" y="5589339"/>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5" name="Rectangle 14">
            <a:extLst>
              <a:ext uri="{FF2B5EF4-FFF2-40B4-BE49-F238E27FC236}">
                <a16:creationId xmlns:a16="http://schemas.microsoft.com/office/drawing/2014/main" id="{93D63488-4D8A-4038-B377-42DDBA5D1342}"/>
              </a:ext>
            </a:extLst>
          </p:cNvPr>
          <p:cNvSpPr/>
          <p:nvPr/>
        </p:nvSpPr>
        <p:spPr>
          <a:xfrm>
            <a:off x="226243" y="6070108"/>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6" name="Rectangle 15">
            <a:extLst>
              <a:ext uri="{FF2B5EF4-FFF2-40B4-BE49-F238E27FC236}">
                <a16:creationId xmlns:a16="http://schemas.microsoft.com/office/drawing/2014/main" id="{32719BB0-6B94-4B5C-965C-F40F207D588A}"/>
              </a:ext>
            </a:extLst>
          </p:cNvPr>
          <p:cNvSpPr/>
          <p:nvPr/>
        </p:nvSpPr>
        <p:spPr>
          <a:xfrm>
            <a:off x="3129700" y="1744574"/>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17" name="Rectangle 16">
            <a:extLst>
              <a:ext uri="{FF2B5EF4-FFF2-40B4-BE49-F238E27FC236}">
                <a16:creationId xmlns:a16="http://schemas.microsoft.com/office/drawing/2014/main" id="{75764853-D9EF-4B75-893C-6614F8B77078}"/>
              </a:ext>
            </a:extLst>
          </p:cNvPr>
          <p:cNvSpPr/>
          <p:nvPr/>
        </p:nvSpPr>
        <p:spPr>
          <a:xfrm>
            <a:off x="3129700" y="2225343"/>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18" name="Rectangle 17">
            <a:extLst>
              <a:ext uri="{FF2B5EF4-FFF2-40B4-BE49-F238E27FC236}">
                <a16:creationId xmlns:a16="http://schemas.microsoft.com/office/drawing/2014/main" id="{126B668F-85D8-4119-938B-1AEC793269B8}"/>
              </a:ext>
            </a:extLst>
          </p:cNvPr>
          <p:cNvSpPr/>
          <p:nvPr/>
        </p:nvSpPr>
        <p:spPr>
          <a:xfrm>
            <a:off x="3129700" y="2703560"/>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19" name="Rectangle 18">
            <a:extLst>
              <a:ext uri="{FF2B5EF4-FFF2-40B4-BE49-F238E27FC236}">
                <a16:creationId xmlns:a16="http://schemas.microsoft.com/office/drawing/2014/main" id="{40AD91B2-D059-44DF-929C-A55C5795FCBF}"/>
              </a:ext>
            </a:extLst>
          </p:cNvPr>
          <p:cNvSpPr/>
          <p:nvPr/>
        </p:nvSpPr>
        <p:spPr>
          <a:xfrm>
            <a:off x="3129700" y="3167436"/>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0" name="Rectangle 19">
            <a:extLst>
              <a:ext uri="{FF2B5EF4-FFF2-40B4-BE49-F238E27FC236}">
                <a16:creationId xmlns:a16="http://schemas.microsoft.com/office/drawing/2014/main" id="{DF74B796-FA76-4600-8A03-B81388E48E33}"/>
              </a:ext>
            </a:extLst>
          </p:cNvPr>
          <p:cNvSpPr/>
          <p:nvPr/>
        </p:nvSpPr>
        <p:spPr>
          <a:xfrm>
            <a:off x="3129700" y="3658808"/>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1" name="Rectangle 20">
            <a:extLst>
              <a:ext uri="{FF2B5EF4-FFF2-40B4-BE49-F238E27FC236}">
                <a16:creationId xmlns:a16="http://schemas.microsoft.com/office/drawing/2014/main" id="{6F60C597-0836-4C02-877C-8FAC52A36201}"/>
              </a:ext>
            </a:extLst>
          </p:cNvPr>
          <p:cNvSpPr/>
          <p:nvPr/>
        </p:nvSpPr>
        <p:spPr>
          <a:xfrm>
            <a:off x="3129700" y="4150180"/>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2" name="Rectangle 21">
            <a:extLst>
              <a:ext uri="{FF2B5EF4-FFF2-40B4-BE49-F238E27FC236}">
                <a16:creationId xmlns:a16="http://schemas.microsoft.com/office/drawing/2014/main" id="{883502FD-7296-4916-B586-97B6581FC33B}"/>
              </a:ext>
            </a:extLst>
          </p:cNvPr>
          <p:cNvSpPr/>
          <p:nvPr/>
        </p:nvSpPr>
        <p:spPr>
          <a:xfrm>
            <a:off x="3129700" y="4638404"/>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3" name="Rectangle 22">
            <a:extLst>
              <a:ext uri="{FF2B5EF4-FFF2-40B4-BE49-F238E27FC236}">
                <a16:creationId xmlns:a16="http://schemas.microsoft.com/office/drawing/2014/main" id="{B1E6652E-C438-49EB-9809-C0286034146D}"/>
              </a:ext>
            </a:extLst>
          </p:cNvPr>
          <p:cNvSpPr/>
          <p:nvPr/>
        </p:nvSpPr>
        <p:spPr>
          <a:xfrm>
            <a:off x="3129700" y="5119173"/>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4" name="Rectangle 23">
            <a:extLst>
              <a:ext uri="{FF2B5EF4-FFF2-40B4-BE49-F238E27FC236}">
                <a16:creationId xmlns:a16="http://schemas.microsoft.com/office/drawing/2014/main" id="{31DF0584-27F9-47F8-9DB2-72556069BC55}"/>
              </a:ext>
            </a:extLst>
          </p:cNvPr>
          <p:cNvSpPr/>
          <p:nvPr/>
        </p:nvSpPr>
        <p:spPr>
          <a:xfrm>
            <a:off x="3129700" y="5599942"/>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5" name="Rectangle 24">
            <a:extLst>
              <a:ext uri="{FF2B5EF4-FFF2-40B4-BE49-F238E27FC236}">
                <a16:creationId xmlns:a16="http://schemas.microsoft.com/office/drawing/2014/main" id="{84E19AA8-45D4-464A-9CB2-2E223FBF9A9D}"/>
              </a:ext>
            </a:extLst>
          </p:cNvPr>
          <p:cNvSpPr/>
          <p:nvPr/>
        </p:nvSpPr>
        <p:spPr>
          <a:xfrm>
            <a:off x="3129700" y="6080711"/>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6" name="Rectangle 25">
            <a:extLst>
              <a:ext uri="{FF2B5EF4-FFF2-40B4-BE49-F238E27FC236}">
                <a16:creationId xmlns:a16="http://schemas.microsoft.com/office/drawing/2014/main" id="{D17A4F25-C194-4D21-B506-907DDAD75CA4}"/>
              </a:ext>
            </a:extLst>
          </p:cNvPr>
          <p:cNvSpPr/>
          <p:nvPr/>
        </p:nvSpPr>
        <p:spPr>
          <a:xfrm>
            <a:off x="6212265" y="1744574"/>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7" name="Rectangle 26">
            <a:extLst>
              <a:ext uri="{FF2B5EF4-FFF2-40B4-BE49-F238E27FC236}">
                <a16:creationId xmlns:a16="http://schemas.microsoft.com/office/drawing/2014/main" id="{6AA81C65-EBFD-44DB-9B38-4C560599EEED}"/>
              </a:ext>
            </a:extLst>
          </p:cNvPr>
          <p:cNvSpPr/>
          <p:nvPr/>
        </p:nvSpPr>
        <p:spPr>
          <a:xfrm>
            <a:off x="6212265" y="2225343"/>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8" name="Rectangle 27">
            <a:extLst>
              <a:ext uri="{FF2B5EF4-FFF2-40B4-BE49-F238E27FC236}">
                <a16:creationId xmlns:a16="http://schemas.microsoft.com/office/drawing/2014/main" id="{8342FB38-7EC3-423D-A08E-55A108115F24}"/>
              </a:ext>
            </a:extLst>
          </p:cNvPr>
          <p:cNvSpPr/>
          <p:nvPr/>
        </p:nvSpPr>
        <p:spPr>
          <a:xfrm>
            <a:off x="6212265" y="2703560"/>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9" name="Rectangle 28">
            <a:extLst>
              <a:ext uri="{FF2B5EF4-FFF2-40B4-BE49-F238E27FC236}">
                <a16:creationId xmlns:a16="http://schemas.microsoft.com/office/drawing/2014/main" id="{BF0C191E-2486-4574-B9FC-B37FF4048990}"/>
              </a:ext>
            </a:extLst>
          </p:cNvPr>
          <p:cNvSpPr/>
          <p:nvPr/>
        </p:nvSpPr>
        <p:spPr>
          <a:xfrm>
            <a:off x="6212265" y="3167436"/>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0" name="Rectangle 29">
            <a:extLst>
              <a:ext uri="{FF2B5EF4-FFF2-40B4-BE49-F238E27FC236}">
                <a16:creationId xmlns:a16="http://schemas.microsoft.com/office/drawing/2014/main" id="{76D7BB70-00BA-4E3C-8636-40E46297C1BB}"/>
              </a:ext>
            </a:extLst>
          </p:cNvPr>
          <p:cNvSpPr/>
          <p:nvPr/>
        </p:nvSpPr>
        <p:spPr>
          <a:xfrm>
            <a:off x="6212265" y="3658808"/>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1" name="Rectangle 30">
            <a:extLst>
              <a:ext uri="{FF2B5EF4-FFF2-40B4-BE49-F238E27FC236}">
                <a16:creationId xmlns:a16="http://schemas.microsoft.com/office/drawing/2014/main" id="{459945E5-71D5-4868-82E2-A522748F85D3}"/>
              </a:ext>
            </a:extLst>
          </p:cNvPr>
          <p:cNvSpPr/>
          <p:nvPr/>
        </p:nvSpPr>
        <p:spPr>
          <a:xfrm>
            <a:off x="6212265" y="4150180"/>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2" name="Rectangle 31">
            <a:extLst>
              <a:ext uri="{FF2B5EF4-FFF2-40B4-BE49-F238E27FC236}">
                <a16:creationId xmlns:a16="http://schemas.microsoft.com/office/drawing/2014/main" id="{A3966302-9E7F-4033-9838-061C34764A91}"/>
              </a:ext>
            </a:extLst>
          </p:cNvPr>
          <p:cNvSpPr/>
          <p:nvPr/>
        </p:nvSpPr>
        <p:spPr>
          <a:xfrm>
            <a:off x="6212265" y="4638404"/>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3" name="Rectangle 32">
            <a:extLst>
              <a:ext uri="{FF2B5EF4-FFF2-40B4-BE49-F238E27FC236}">
                <a16:creationId xmlns:a16="http://schemas.microsoft.com/office/drawing/2014/main" id="{390F7E9A-9CAB-428B-ADC5-5A1B55E35D38}"/>
              </a:ext>
            </a:extLst>
          </p:cNvPr>
          <p:cNvSpPr/>
          <p:nvPr/>
        </p:nvSpPr>
        <p:spPr>
          <a:xfrm>
            <a:off x="6212265" y="5119173"/>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4" name="Rectangle 33">
            <a:extLst>
              <a:ext uri="{FF2B5EF4-FFF2-40B4-BE49-F238E27FC236}">
                <a16:creationId xmlns:a16="http://schemas.microsoft.com/office/drawing/2014/main" id="{71E93568-64B7-44D0-82C8-F2F5AAB54221}"/>
              </a:ext>
            </a:extLst>
          </p:cNvPr>
          <p:cNvSpPr/>
          <p:nvPr/>
        </p:nvSpPr>
        <p:spPr>
          <a:xfrm>
            <a:off x="6212265" y="5599942"/>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5" name="Rectangle 34">
            <a:extLst>
              <a:ext uri="{FF2B5EF4-FFF2-40B4-BE49-F238E27FC236}">
                <a16:creationId xmlns:a16="http://schemas.microsoft.com/office/drawing/2014/main" id="{1CF07DAA-5671-43FC-96D5-CB947C1C43C2}"/>
              </a:ext>
            </a:extLst>
          </p:cNvPr>
          <p:cNvSpPr/>
          <p:nvPr/>
        </p:nvSpPr>
        <p:spPr>
          <a:xfrm>
            <a:off x="6212265" y="6080711"/>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6" name="Rectangle 35">
            <a:extLst>
              <a:ext uri="{FF2B5EF4-FFF2-40B4-BE49-F238E27FC236}">
                <a16:creationId xmlns:a16="http://schemas.microsoft.com/office/drawing/2014/main" id="{CA698F1A-2053-4632-A1F6-0C4DCED8741B}"/>
              </a:ext>
            </a:extLst>
          </p:cNvPr>
          <p:cNvSpPr/>
          <p:nvPr/>
        </p:nvSpPr>
        <p:spPr>
          <a:xfrm>
            <a:off x="9002598" y="1744574"/>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7" name="Rectangle 36">
            <a:extLst>
              <a:ext uri="{FF2B5EF4-FFF2-40B4-BE49-F238E27FC236}">
                <a16:creationId xmlns:a16="http://schemas.microsoft.com/office/drawing/2014/main" id="{3FC1F08B-15AF-464F-8892-D1ED4032F37D}"/>
              </a:ext>
            </a:extLst>
          </p:cNvPr>
          <p:cNvSpPr/>
          <p:nvPr/>
        </p:nvSpPr>
        <p:spPr>
          <a:xfrm>
            <a:off x="9002598" y="2225343"/>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8" name="Rectangle 37">
            <a:extLst>
              <a:ext uri="{FF2B5EF4-FFF2-40B4-BE49-F238E27FC236}">
                <a16:creationId xmlns:a16="http://schemas.microsoft.com/office/drawing/2014/main" id="{5E52E453-FCAD-4E92-9F7F-03AF8660EB42}"/>
              </a:ext>
            </a:extLst>
          </p:cNvPr>
          <p:cNvSpPr/>
          <p:nvPr/>
        </p:nvSpPr>
        <p:spPr>
          <a:xfrm>
            <a:off x="9002598" y="2703560"/>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9" name="Rectangle 38">
            <a:extLst>
              <a:ext uri="{FF2B5EF4-FFF2-40B4-BE49-F238E27FC236}">
                <a16:creationId xmlns:a16="http://schemas.microsoft.com/office/drawing/2014/main" id="{C273D583-66D9-4358-9A30-EE8210424226}"/>
              </a:ext>
            </a:extLst>
          </p:cNvPr>
          <p:cNvSpPr/>
          <p:nvPr/>
        </p:nvSpPr>
        <p:spPr>
          <a:xfrm>
            <a:off x="9002598" y="3167436"/>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0" name="Rectangle 39">
            <a:extLst>
              <a:ext uri="{FF2B5EF4-FFF2-40B4-BE49-F238E27FC236}">
                <a16:creationId xmlns:a16="http://schemas.microsoft.com/office/drawing/2014/main" id="{3138ACA7-D60D-4D9D-9942-6FF775D5605E}"/>
              </a:ext>
            </a:extLst>
          </p:cNvPr>
          <p:cNvSpPr/>
          <p:nvPr/>
        </p:nvSpPr>
        <p:spPr>
          <a:xfrm>
            <a:off x="9002598" y="3658808"/>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1" name="Rectangle 40">
            <a:extLst>
              <a:ext uri="{FF2B5EF4-FFF2-40B4-BE49-F238E27FC236}">
                <a16:creationId xmlns:a16="http://schemas.microsoft.com/office/drawing/2014/main" id="{55BCD239-2E39-460C-948C-1A9D6FDFB696}"/>
              </a:ext>
            </a:extLst>
          </p:cNvPr>
          <p:cNvSpPr/>
          <p:nvPr/>
        </p:nvSpPr>
        <p:spPr>
          <a:xfrm>
            <a:off x="9002598" y="4150180"/>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2" name="Rectangle 41">
            <a:extLst>
              <a:ext uri="{FF2B5EF4-FFF2-40B4-BE49-F238E27FC236}">
                <a16:creationId xmlns:a16="http://schemas.microsoft.com/office/drawing/2014/main" id="{C16CEEBF-8FE1-408B-8130-880CDC75D50A}"/>
              </a:ext>
            </a:extLst>
          </p:cNvPr>
          <p:cNvSpPr/>
          <p:nvPr/>
        </p:nvSpPr>
        <p:spPr>
          <a:xfrm>
            <a:off x="9002598" y="4638404"/>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3" name="Rectangle 42">
            <a:extLst>
              <a:ext uri="{FF2B5EF4-FFF2-40B4-BE49-F238E27FC236}">
                <a16:creationId xmlns:a16="http://schemas.microsoft.com/office/drawing/2014/main" id="{E26D4D6D-40D0-41CE-87B3-15F94A0DAE62}"/>
              </a:ext>
            </a:extLst>
          </p:cNvPr>
          <p:cNvSpPr/>
          <p:nvPr/>
        </p:nvSpPr>
        <p:spPr>
          <a:xfrm>
            <a:off x="9002598" y="5119173"/>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4" name="Rectangle 43">
            <a:extLst>
              <a:ext uri="{FF2B5EF4-FFF2-40B4-BE49-F238E27FC236}">
                <a16:creationId xmlns:a16="http://schemas.microsoft.com/office/drawing/2014/main" id="{D60B611E-AAC4-430B-8C39-5C0471D4FF0C}"/>
              </a:ext>
            </a:extLst>
          </p:cNvPr>
          <p:cNvSpPr/>
          <p:nvPr/>
        </p:nvSpPr>
        <p:spPr>
          <a:xfrm>
            <a:off x="9002598" y="5599942"/>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5" name="Rectangle 44">
            <a:extLst>
              <a:ext uri="{FF2B5EF4-FFF2-40B4-BE49-F238E27FC236}">
                <a16:creationId xmlns:a16="http://schemas.microsoft.com/office/drawing/2014/main" id="{50463271-4519-488D-835A-A9B4A3FBC5FE}"/>
              </a:ext>
            </a:extLst>
          </p:cNvPr>
          <p:cNvSpPr/>
          <p:nvPr/>
        </p:nvSpPr>
        <p:spPr>
          <a:xfrm>
            <a:off x="9002598" y="6080711"/>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6" name="TextBox 45">
            <a:extLst>
              <a:ext uri="{FF2B5EF4-FFF2-40B4-BE49-F238E27FC236}">
                <a16:creationId xmlns:a16="http://schemas.microsoft.com/office/drawing/2014/main" id="{433C676B-45F4-4AD0-B722-57088C4CACFF}"/>
              </a:ext>
            </a:extLst>
          </p:cNvPr>
          <p:cNvSpPr txBox="1"/>
          <p:nvPr/>
        </p:nvSpPr>
        <p:spPr>
          <a:xfrm>
            <a:off x="509051" y="179626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Mgmt Charts</a:t>
            </a:r>
            <a:endParaRPr lang="en-SG" sz="1600" dirty="0">
              <a:solidFill>
                <a:schemeClr val="bg2">
                  <a:lumMod val="25000"/>
                </a:schemeClr>
              </a:solidFill>
              <a:latin typeface="Bahnschrift" panose="020B0502040204020203" pitchFamily="34" charset="0"/>
            </a:endParaRPr>
          </a:p>
        </p:txBody>
      </p:sp>
      <p:sp>
        <p:nvSpPr>
          <p:cNvPr id="47" name="TextBox 46">
            <a:extLst>
              <a:ext uri="{FF2B5EF4-FFF2-40B4-BE49-F238E27FC236}">
                <a16:creationId xmlns:a16="http://schemas.microsoft.com/office/drawing/2014/main" id="{3D49F775-42D6-4846-A776-683975CA913F}"/>
              </a:ext>
            </a:extLst>
          </p:cNvPr>
          <p:cNvSpPr txBox="1"/>
          <p:nvPr/>
        </p:nvSpPr>
        <p:spPr>
          <a:xfrm>
            <a:off x="523187" y="2269420"/>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Student Data Mgmt</a:t>
            </a:r>
            <a:endParaRPr lang="en-SG" sz="1600" dirty="0">
              <a:solidFill>
                <a:schemeClr val="bg2">
                  <a:lumMod val="25000"/>
                </a:schemeClr>
              </a:solidFill>
              <a:latin typeface="Bahnschrift" panose="020B0502040204020203" pitchFamily="34" charset="0"/>
            </a:endParaRPr>
          </a:p>
        </p:txBody>
      </p:sp>
      <p:sp>
        <p:nvSpPr>
          <p:cNvPr id="48" name="TextBox 47">
            <a:extLst>
              <a:ext uri="{FF2B5EF4-FFF2-40B4-BE49-F238E27FC236}">
                <a16:creationId xmlns:a16="http://schemas.microsoft.com/office/drawing/2014/main" id="{924DDF37-4AB2-4C2D-97DA-A3DC1E3C3000}"/>
              </a:ext>
            </a:extLst>
          </p:cNvPr>
          <p:cNvSpPr txBox="1"/>
          <p:nvPr/>
        </p:nvSpPr>
        <p:spPr>
          <a:xfrm>
            <a:off x="541684" y="275181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SMS Functionality</a:t>
            </a:r>
            <a:endParaRPr lang="en-SG" sz="1600" dirty="0">
              <a:solidFill>
                <a:schemeClr val="bg2">
                  <a:lumMod val="25000"/>
                </a:schemeClr>
              </a:solidFill>
              <a:latin typeface="Bahnschrift" panose="020B0502040204020203" pitchFamily="34" charset="0"/>
            </a:endParaRPr>
          </a:p>
        </p:txBody>
      </p:sp>
      <p:sp>
        <p:nvSpPr>
          <p:cNvPr id="49" name="TextBox 48">
            <a:extLst>
              <a:ext uri="{FF2B5EF4-FFF2-40B4-BE49-F238E27FC236}">
                <a16:creationId xmlns:a16="http://schemas.microsoft.com/office/drawing/2014/main" id="{1237FCF6-F114-4112-8AA8-02A748CC0F1D}"/>
              </a:ext>
            </a:extLst>
          </p:cNvPr>
          <p:cNvSpPr txBox="1"/>
          <p:nvPr/>
        </p:nvSpPr>
        <p:spPr>
          <a:xfrm>
            <a:off x="325218" y="3223788"/>
            <a:ext cx="2742496"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Schedule</a:t>
            </a:r>
            <a:r>
              <a:rPr lang="en-US" sz="1600" b="1" dirty="0">
                <a:solidFill>
                  <a:schemeClr val="bg2">
                    <a:lumMod val="25000"/>
                  </a:schemeClr>
                </a:solidFill>
                <a:latin typeface="Bahnschrift" panose="020B0502040204020203" pitchFamily="34" charset="0"/>
              </a:rPr>
              <a:t> </a:t>
            </a:r>
            <a:r>
              <a:rPr lang="en-US" sz="1600" dirty="0">
                <a:solidFill>
                  <a:schemeClr val="bg2">
                    <a:lumMod val="25000"/>
                  </a:schemeClr>
                </a:solidFill>
                <a:latin typeface="Bahnschrift" panose="020B0502040204020203" pitchFamily="34" charset="0"/>
              </a:rPr>
              <a:t>Functionality</a:t>
            </a:r>
            <a:endParaRPr lang="en-SG" sz="1600" dirty="0">
              <a:solidFill>
                <a:schemeClr val="bg2">
                  <a:lumMod val="25000"/>
                </a:schemeClr>
              </a:solidFill>
              <a:latin typeface="Bahnschrift" panose="020B0502040204020203" pitchFamily="34" charset="0"/>
            </a:endParaRPr>
          </a:p>
        </p:txBody>
      </p:sp>
      <p:sp>
        <p:nvSpPr>
          <p:cNvPr id="50" name="TextBox 49">
            <a:extLst>
              <a:ext uri="{FF2B5EF4-FFF2-40B4-BE49-F238E27FC236}">
                <a16:creationId xmlns:a16="http://schemas.microsoft.com/office/drawing/2014/main" id="{20D1EDA9-C53E-4EB3-B281-C9EA8F30833F}"/>
              </a:ext>
            </a:extLst>
          </p:cNvPr>
          <p:cNvSpPr txBox="1"/>
          <p:nvPr/>
        </p:nvSpPr>
        <p:spPr>
          <a:xfrm>
            <a:off x="523188" y="3708286"/>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Payment Tracking</a:t>
            </a:r>
            <a:endParaRPr lang="en-SG" sz="1600" dirty="0">
              <a:solidFill>
                <a:schemeClr val="bg2">
                  <a:lumMod val="25000"/>
                </a:schemeClr>
              </a:solidFill>
              <a:latin typeface="Bahnschrift" panose="020B0502040204020203" pitchFamily="34" charset="0"/>
            </a:endParaRPr>
          </a:p>
        </p:txBody>
      </p:sp>
      <p:sp>
        <p:nvSpPr>
          <p:cNvPr id="51" name="TextBox 50">
            <a:extLst>
              <a:ext uri="{FF2B5EF4-FFF2-40B4-BE49-F238E27FC236}">
                <a16:creationId xmlns:a16="http://schemas.microsoft.com/office/drawing/2014/main" id="{D4B981AD-CB8D-4060-A494-B4AEEB59B3A8}"/>
              </a:ext>
            </a:extLst>
          </p:cNvPr>
          <p:cNvSpPr txBox="1"/>
          <p:nvPr/>
        </p:nvSpPr>
        <p:spPr>
          <a:xfrm>
            <a:off x="476052" y="4189055"/>
            <a:ext cx="2524815"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Attendance Tracking</a:t>
            </a:r>
            <a:endParaRPr lang="en-SG" sz="1600" dirty="0">
              <a:solidFill>
                <a:schemeClr val="bg2">
                  <a:lumMod val="25000"/>
                </a:schemeClr>
              </a:solidFill>
              <a:latin typeface="Bahnschrift" panose="020B0502040204020203" pitchFamily="34" charset="0"/>
            </a:endParaRPr>
          </a:p>
        </p:txBody>
      </p:sp>
      <p:sp>
        <p:nvSpPr>
          <p:cNvPr id="52" name="TextBox 51">
            <a:extLst>
              <a:ext uri="{FF2B5EF4-FFF2-40B4-BE49-F238E27FC236}">
                <a16:creationId xmlns:a16="http://schemas.microsoft.com/office/drawing/2014/main" id="{5ACBCBDF-C3FD-4ECE-B648-F014E571B3E1}"/>
              </a:ext>
            </a:extLst>
          </p:cNvPr>
          <p:cNvSpPr txBox="1"/>
          <p:nvPr/>
        </p:nvSpPr>
        <p:spPr>
          <a:xfrm>
            <a:off x="345647" y="4669824"/>
            <a:ext cx="2677215"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Student/Parent Portal</a:t>
            </a:r>
            <a:endParaRPr lang="en-SG" sz="1600" dirty="0">
              <a:solidFill>
                <a:schemeClr val="bg2">
                  <a:lumMod val="25000"/>
                </a:schemeClr>
              </a:solidFill>
              <a:latin typeface="Bahnschrift" panose="020B0502040204020203" pitchFamily="34" charset="0"/>
            </a:endParaRPr>
          </a:p>
        </p:txBody>
      </p:sp>
      <p:sp>
        <p:nvSpPr>
          <p:cNvPr id="53" name="TextBox 52">
            <a:extLst>
              <a:ext uri="{FF2B5EF4-FFF2-40B4-BE49-F238E27FC236}">
                <a16:creationId xmlns:a16="http://schemas.microsoft.com/office/drawing/2014/main" id="{80085752-5AE1-4787-8727-7A7D96C57AA3}"/>
              </a:ext>
            </a:extLst>
          </p:cNvPr>
          <p:cNvSpPr txBox="1"/>
          <p:nvPr/>
        </p:nvSpPr>
        <p:spPr>
          <a:xfrm>
            <a:off x="523188" y="5164286"/>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Tutor Portal</a:t>
            </a:r>
            <a:endParaRPr lang="en-SG" sz="1600" dirty="0">
              <a:solidFill>
                <a:schemeClr val="bg2">
                  <a:lumMod val="25000"/>
                </a:schemeClr>
              </a:solidFill>
              <a:latin typeface="Bahnschrift" panose="020B0502040204020203" pitchFamily="34" charset="0"/>
            </a:endParaRPr>
          </a:p>
        </p:txBody>
      </p:sp>
      <p:sp>
        <p:nvSpPr>
          <p:cNvPr id="54" name="TextBox 53">
            <a:extLst>
              <a:ext uri="{FF2B5EF4-FFF2-40B4-BE49-F238E27FC236}">
                <a16:creationId xmlns:a16="http://schemas.microsoft.com/office/drawing/2014/main" id="{86733F47-0BE3-4D93-9B17-59E860EFD71B}"/>
              </a:ext>
            </a:extLst>
          </p:cNvPr>
          <p:cNvSpPr txBox="1"/>
          <p:nvPr/>
        </p:nvSpPr>
        <p:spPr>
          <a:xfrm>
            <a:off x="523188" y="563709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Tutor Mgmt</a:t>
            </a:r>
            <a:endParaRPr lang="en-SG" sz="1600" dirty="0">
              <a:solidFill>
                <a:schemeClr val="bg2">
                  <a:lumMod val="25000"/>
                </a:schemeClr>
              </a:solidFill>
              <a:latin typeface="Bahnschrift" panose="020B0502040204020203" pitchFamily="34" charset="0"/>
            </a:endParaRPr>
          </a:p>
        </p:txBody>
      </p:sp>
      <p:sp>
        <p:nvSpPr>
          <p:cNvPr id="55" name="TextBox 54">
            <a:extLst>
              <a:ext uri="{FF2B5EF4-FFF2-40B4-BE49-F238E27FC236}">
                <a16:creationId xmlns:a16="http://schemas.microsoft.com/office/drawing/2014/main" id="{059B97A1-7B38-44F4-89AD-E9EA13BE0AE2}"/>
              </a:ext>
            </a:extLst>
          </p:cNvPr>
          <p:cNvSpPr txBox="1"/>
          <p:nvPr/>
        </p:nvSpPr>
        <p:spPr>
          <a:xfrm>
            <a:off x="523189" y="6117864"/>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Reward System</a:t>
            </a:r>
            <a:endParaRPr lang="en-SG" sz="1600" dirty="0">
              <a:solidFill>
                <a:schemeClr val="bg2">
                  <a:lumMod val="25000"/>
                </a:schemeClr>
              </a:solidFill>
              <a:latin typeface="Bahnschrift" panose="020B0502040204020203" pitchFamily="34" charset="0"/>
            </a:endParaRPr>
          </a:p>
        </p:txBody>
      </p:sp>
      <p:pic>
        <p:nvPicPr>
          <p:cNvPr id="56" name="Graphic 55" descr="Checkmark">
            <a:extLst>
              <a:ext uri="{FF2B5EF4-FFF2-40B4-BE49-F238E27FC236}">
                <a16:creationId xmlns:a16="http://schemas.microsoft.com/office/drawing/2014/main" id="{3E0B591C-DD16-4E2E-9CE9-EF52A5428A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183457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7" name="Graphic 56" descr="Checkmark">
            <a:extLst>
              <a:ext uri="{FF2B5EF4-FFF2-40B4-BE49-F238E27FC236}">
                <a16:creationId xmlns:a16="http://schemas.microsoft.com/office/drawing/2014/main" id="{C3F37431-AA6D-4AEB-92AB-741901225E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153" y="2316528"/>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8" name="Graphic 57" descr="Checkmark">
            <a:extLst>
              <a:ext uri="{FF2B5EF4-FFF2-40B4-BE49-F238E27FC236}">
                <a16:creationId xmlns:a16="http://schemas.microsoft.com/office/drawing/2014/main" id="{A66EB78D-8075-4A29-B595-3F838E7968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3671" y="277883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9" name="Graphic 58" descr="Checkmark">
            <a:extLst>
              <a:ext uri="{FF2B5EF4-FFF2-40B4-BE49-F238E27FC236}">
                <a16:creationId xmlns:a16="http://schemas.microsoft.com/office/drawing/2014/main" id="{08B0D643-F49D-4BE1-AEA0-32234E5B3E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153" y="327220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0" name="Graphic 59" descr="Checkmark">
            <a:extLst>
              <a:ext uri="{FF2B5EF4-FFF2-40B4-BE49-F238E27FC236}">
                <a16:creationId xmlns:a16="http://schemas.microsoft.com/office/drawing/2014/main" id="{3A839608-1BCE-4DE2-87A6-9EE7A50C75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0" y="373534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1" name="Graphic 60" descr="Checkmark">
            <a:extLst>
              <a:ext uri="{FF2B5EF4-FFF2-40B4-BE49-F238E27FC236}">
                <a16:creationId xmlns:a16="http://schemas.microsoft.com/office/drawing/2014/main" id="{F47DC4E4-F02E-4127-BB89-33CE6163FC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0"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2" name="Graphic 61" descr="Checkmark">
            <a:extLst>
              <a:ext uri="{FF2B5EF4-FFF2-40B4-BE49-F238E27FC236}">
                <a16:creationId xmlns:a16="http://schemas.microsoft.com/office/drawing/2014/main" id="{0873EBB6-553D-43F3-857A-A8737CB8E3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4711129"/>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3" name="Graphic 62" descr="Checkmark">
            <a:extLst>
              <a:ext uri="{FF2B5EF4-FFF2-40B4-BE49-F238E27FC236}">
                <a16:creationId xmlns:a16="http://schemas.microsoft.com/office/drawing/2014/main" id="{09FD0F23-C579-4D51-8211-0611C9561B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5210358"/>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4" name="Graphic 63" descr="Checkmark">
            <a:extLst>
              <a:ext uri="{FF2B5EF4-FFF2-40B4-BE49-F238E27FC236}">
                <a16:creationId xmlns:a16="http://schemas.microsoft.com/office/drawing/2014/main" id="{C2C42906-AC3B-43CD-98D0-AC025AC150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568439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5" name="Graphic 64" descr="Checkmark">
            <a:extLst>
              <a:ext uri="{FF2B5EF4-FFF2-40B4-BE49-F238E27FC236}">
                <a16:creationId xmlns:a16="http://schemas.microsoft.com/office/drawing/2014/main" id="{2D9A18F5-0E10-4766-8264-C012797A09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180574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6" name="Graphic 65" descr="Checkmark">
            <a:extLst>
              <a:ext uri="{FF2B5EF4-FFF2-40B4-BE49-F238E27FC236}">
                <a16:creationId xmlns:a16="http://schemas.microsoft.com/office/drawing/2014/main" id="{6357E7AC-AE0C-4DE5-98BE-47422F9AAE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231726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7" name="Graphic 66" descr="Checkmark">
            <a:extLst>
              <a:ext uri="{FF2B5EF4-FFF2-40B4-BE49-F238E27FC236}">
                <a16:creationId xmlns:a16="http://schemas.microsoft.com/office/drawing/2014/main" id="{CADE39D1-415D-4C6D-8C05-2B2E8898F2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460" y="278982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8" name="Graphic 67" descr="Checkmark">
            <a:extLst>
              <a:ext uri="{FF2B5EF4-FFF2-40B4-BE49-F238E27FC236}">
                <a16:creationId xmlns:a16="http://schemas.microsoft.com/office/drawing/2014/main" id="{9890046E-A68B-4208-A178-1CC1F6AC74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3252319"/>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9" name="Graphic 68" descr="Checkmark">
            <a:extLst>
              <a:ext uri="{FF2B5EF4-FFF2-40B4-BE49-F238E27FC236}">
                <a16:creationId xmlns:a16="http://schemas.microsoft.com/office/drawing/2014/main" id="{6A99285B-9E72-40AC-813B-DB07DFF1F0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375419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0" name="Graphic 69" descr="Checkmark">
            <a:extLst>
              <a:ext uri="{FF2B5EF4-FFF2-40B4-BE49-F238E27FC236}">
                <a16:creationId xmlns:a16="http://schemas.microsoft.com/office/drawing/2014/main" id="{F3207E49-572A-4AA8-BC11-2C6A1AF213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1" name="Graphic 70" descr="Checkmark">
            <a:extLst>
              <a:ext uri="{FF2B5EF4-FFF2-40B4-BE49-F238E27FC236}">
                <a16:creationId xmlns:a16="http://schemas.microsoft.com/office/drawing/2014/main" id="{885F80AF-69C3-4D43-8825-EAB7D7EE93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472263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2" name="Graphic 71" descr="Checkmark">
            <a:extLst>
              <a:ext uri="{FF2B5EF4-FFF2-40B4-BE49-F238E27FC236}">
                <a16:creationId xmlns:a16="http://schemas.microsoft.com/office/drawing/2014/main" id="{89271B65-BBF2-400D-B08F-B3074C0EFC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460" y="519345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3" name="Graphic 72" descr="Checkmark">
            <a:extLst>
              <a:ext uri="{FF2B5EF4-FFF2-40B4-BE49-F238E27FC236}">
                <a16:creationId xmlns:a16="http://schemas.microsoft.com/office/drawing/2014/main" id="{E2ED13F4-6A53-4FAE-962E-CD02F6ABDA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5800" y="568316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4" name="Graphic 73" descr="Checkmark">
            <a:extLst>
              <a:ext uri="{FF2B5EF4-FFF2-40B4-BE49-F238E27FC236}">
                <a16:creationId xmlns:a16="http://schemas.microsoft.com/office/drawing/2014/main" id="{B4F88EE1-D221-4212-90E7-7F0B525603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5800" y="61594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5" name="Graphic 74" descr="Checkmark">
            <a:extLst>
              <a:ext uri="{FF2B5EF4-FFF2-40B4-BE49-F238E27FC236}">
                <a16:creationId xmlns:a16="http://schemas.microsoft.com/office/drawing/2014/main" id="{9D9C1A4D-D0FD-4A63-8711-B97C966CF3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6" name="Graphic 75" descr="Checkmark">
            <a:extLst>
              <a:ext uri="{FF2B5EF4-FFF2-40B4-BE49-F238E27FC236}">
                <a16:creationId xmlns:a16="http://schemas.microsoft.com/office/drawing/2014/main" id="{17E68607-F897-41D4-9D70-A6D9D3F02D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374272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7" name="Graphic 76" descr="Checkmark">
            <a:extLst>
              <a:ext uri="{FF2B5EF4-FFF2-40B4-BE49-F238E27FC236}">
                <a16:creationId xmlns:a16="http://schemas.microsoft.com/office/drawing/2014/main" id="{A724BDA8-A819-4F5A-B8DB-EACEF756CD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326195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8" name="Graphic 77" descr="Checkmark">
            <a:extLst>
              <a:ext uri="{FF2B5EF4-FFF2-40B4-BE49-F238E27FC236}">
                <a16:creationId xmlns:a16="http://schemas.microsoft.com/office/drawing/2014/main" id="{1BF9A6DA-CB3B-446D-B733-7E6C5222EF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567496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9" name="Graphic 78" descr="Checkmark">
            <a:extLst>
              <a:ext uri="{FF2B5EF4-FFF2-40B4-BE49-F238E27FC236}">
                <a16:creationId xmlns:a16="http://schemas.microsoft.com/office/drawing/2014/main" id="{D55FABA9-39B3-45D2-B40E-480334080E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2250" y="231726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0" name="Graphic 79" descr="Checkmark">
            <a:extLst>
              <a:ext uri="{FF2B5EF4-FFF2-40B4-BE49-F238E27FC236}">
                <a16:creationId xmlns:a16="http://schemas.microsoft.com/office/drawing/2014/main" id="{BDACE089-86F3-4378-8AA8-118829345C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2250" y="181611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1" name="Picture 80">
            <a:extLst>
              <a:ext uri="{FF2B5EF4-FFF2-40B4-BE49-F238E27FC236}">
                <a16:creationId xmlns:a16="http://schemas.microsoft.com/office/drawing/2014/main" id="{CF667BCE-C268-45B3-81B7-8D43F3815FE9}"/>
              </a:ext>
            </a:extLst>
          </p:cNvPr>
          <p:cNvPicPr>
            <a:picLocks noChangeAspect="1"/>
          </p:cNvPicPr>
          <p:nvPr/>
        </p:nvPicPr>
        <p:blipFill>
          <a:blip r:embed="rId5"/>
          <a:stretch>
            <a:fillRect/>
          </a:stretch>
        </p:blipFill>
        <p:spPr>
          <a:xfrm>
            <a:off x="9263015" y="857324"/>
            <a:ext cx="2660763" cy="6459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2" name="TextBox 81">
            <a:extLst>
              <a:ext uri="{FF2B5EF4-FFF2-40B4-BE49-F238E27FC236}">
                <a16:creationId xmlns:a16="http://schemas.microsoft.com/office/drawing/2014/main" id="{E9DE1365-B320-442C-B869-CA4C7FFBDCA6}"/>
              </a:ext>
            </a:extLst>
          </p:cNvPr>
          <p:cNvSpPr txBox="1"/>
          <p:nvPr/>
        </p:nvSpPr>
        <p:spPr>
          <a:xfrm>
            <a:off x="4601251" y="64667"/>
            <a:ext cx="2989498"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Buy or Build?</a:t>
            </a:r>
          </a:p>
        </p:txBody>
      </p:sp>
    </p:spTree>
    <p:extLst>
      <p:ext uri="{BB962C8B-B14F-4D97-AF65-F5344CB8AC3E}">
        <p14:creationId xmlns:p14="http://schemas.microsoft.com/office/powerpoint/2010/main" val="349143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E9DE1365-B320-442C-B869-CA4C7FFBDCA6}"/>
              </a:ext>
            </a:extLst>
          </p:cNvPr>
          <p:cNvSpPr txBox="1"/>
          <p:nvPr/>
        </p:nvSpPr>
        <p:spPr>
          <a:xfrm>
            <a:off x="4558937" y="485072"/>
            <a:ext cx="307412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Time Analysis</a:t>
            </a:r>
          </a:p>
        </p:txBody>
      </p:sp>
      <p:pic>
        <p:nvPicPr>
          <p:cNvPr id="84" name="Picture 83">
            <a:extLst>
              <a:ext uri="{FF2B5EF4-FFF2-40B4-BE49-F238E27FC236}">
                <a16:creationId xmlns:a16="http://schemas.microsoft.com/office/drawing/2014/main" id="{F4157764-D11F-4175-8882-16F6F6EEB6B3}"/>
              </a:ext>
            </a:extLst>
          </p:cNvPr>
          <p:cNvPicPr>
            <a:picLocks noChangeAspect="1"/>
          </p:cNvPicPr>
          <p:nvPr/>
        </p:nvPicPr>
        <p:blipFill rotWithShape="1">
          <a:blip r:embed="rId2"/>
          <a:srcRect t="1204"/>
          <a:stretch/>
        </p:blipFill>
        <p:spPr>
          <a:xfrm>
            <a:off x="1260522" y="1360968"/>
            <a:ext cx="9670959" cy="4427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6904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E9DE1365-B320-442C-B869-CA4C7FFBDCA6}"/>
              </a:ext>
            </a:extLst>
          </p:cNvPr>
          <p:cNvSpPr txBox="1"/>
          <p:nvPr/>
        </p:nvSpPr>
        <p:spPr>
          <a:xfrm>
            <a:off x="4560749" y="279294"/>
            <a:ext cx="307050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Cost Analysis</a:t>
            </a:r>
          </a:p>
        </p:txBody>
      </p:sp>
      <p:pic>
        <p:nvPicPr>
          <p:cNvPr id="4" name="Picture 3">
            <a:extLst>
              <a:ext uri="{FF2B5EF4-FFF2-40B4-BE49-F238E27FC236}">
                <a16:creationId xmlns:a16="http://schemas.microsoft.com/office/drawing/2014/main" id="{01BF394E-4856-4E63-9A0F-490A76A53063}"/>
              </a:ext>
            </a:extLst>
          </p:cNvPr>
          <p:cNvPicPr>
            <a:picLocks noChangeAspect="1"/>
          </p:cNvPicPr>
          <p:nvPr/>
        </p:nvPicPr>
        <p:blipFill>
          <a:blip r:embed="rId2"/>
          <a:stretch>
            <a:fillRect/>
          </a:stretch>
        </p:blipFill>
        <p:spPr>
          <a:xfrm>
            <a:off x="1920240" y="1063422"/>
            <a:ext cx="8430387" cy="53005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585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4E1C03-2869-4FF2-AA95-AAD168C98C87}"/>
              </a:ext>
            </a:extLst>
          </p:cNvPr>
          <p:cNvSpPr txBox="1"/>
          <p:nvPr/>
        </p:nvSpPr>
        <p:spPr>
          <a:xfrm>
            <a:off x="4484341" y="694074"/>
            <a:ext cx="3223308"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Project Schedule</a:t>
            </a:r>
          </a:p>
        </p:txBody>
      </p:sp>
      <p:sp>
        <p:nvSpPr>
          <p:cNvPr id="5" name="TextBox 4">
            <a:extLst>
              <a:ext uri="{FF2B5EF4-FFF2-40B4-BE49-F238E27FC236}">
                <a16:creationId xmlns:a16="http://schemas.microsoft.com/office/drawing/2014/main" id="{68A010A9-3926-4F08-9BE1-701047D78795}"/>
              </a:ext>
            </a:extLst>
          </p:cNvPr>
          <p:cNvSpPr txBox="1"/>
          <p:nvPr/>
        </p:nvSpPr>
        <p:spPr>
          <a:xfrm>
            <a:off x="4437210" y="2109666"/>
            <a:ext cx="331757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Actual Schedule</a:t>
            </a:r>
          </a:p>
        </p:txBody>
      </p:sp>
      <p:sp>
        <p:nvSpPr>
          <p:cNvPr id="6" name="TextBox 5">
            <a:extLst>
              <a:ext uri="{FF2B5EF4-FFF2-40B4-BE49-F238E27FC236}">
                <a16:creationId xmlns:a16="http://schemas.microsoft.com/office/drawing/2014/main" id="{10767BA8-7C1B-4FF9-A809-D0E8B3A72A55}"/>
              </a:ext>
            </a:extLst>
          </p:cNvPr>
          <p:cNvSpPr txBox="1"/>
          <p:nvPr/>
        </p:nvSpPr>
        <p:spPr>
          <a:xfrm>
            <a:off x="3733173" y="3388491"/>
            <a:ext cx="472564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Team Meeting Minutes</a:t>
            </a:r>
          </a:p>
        </p:txBody>
      </p:sp>
      <p:sp>
        <p:nvSpPr>
          <p:cNvPr id="7" name="TextBox 6">
            <a:extLst>
              <a:ext uri="{FF2B5EF4-FFF2-40B4-BE49-F238E27FC236}">
                <a16:creationId xmlns:a16="http://schemas.microsoft.com/office/drawing/2014/main" id="{62CB8018-3906-481A-A2BA-53D91D7DD0F7}"/>
              </a:ext>
            </a:extLst>
          </p:cNvPr>
          <p:cNvSpPr txBox="1"/>
          <p:nvPr/>
        </p:nvSpPr>
        <p:spPr>
          <a:xfrm>
            <a:off x="3301030" y="5799947"/>
            <a:ext cx="5589934"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Supervisor Meeting Minutes</a:t>
            </a:r>
          </a:p>
        </p:txBody>
      </p:sp>
      <p:sp>
        <p:nvSpPr>
          <p:cNvPr id="8" name="TextBox 7">
            <a:extLst>
              <a:ext uri="{FF2B5EF4-FFF2-40B4-BE49-F238E27FC236}">
                <a16:creationId xmlns:a16="http://schemas.microsoft.com/office/drawing/2014/main" id="{9EDFF9EE-7E30-4970-A3E7-B287D2E13A9F}"/>
              </a:ext>
            </a:extLst>
          </p:cNvPr>
          <p:cNvSpPr txBox="1"/>
          <p:nvPr/>
        </p:nvSpPr>
        <p:spPr>
          <a:xfrm>
            <a:off x="3733174" y="4667316"/>
            <a:ext cx="472564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Client Meeting Minutes</a:t>
            </a:r>
          </a:p>
        </p:txBody>
      </p:sp>
    </p:spTree>
    <p:extLst>
      <p:ext uri="{BB962C8B-B14F-4D97-AF65-F5344CB8AC3E}">
        <p14:creationId xmlns:p14="http://schemas.microsoft.com/office/powerpoint/2010/main" val="131503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5DAC8-4913-4CE8-870B-9509C4C04354}"/>
              </a:ext>
            </a:extLst>
          </p:cNvPr>
          <p:cNvSpPr/>
          <p:nvPr/>
        </p:nvSpPr>
        <p:spPr>
          <a:xfrm>
            <a:off x="254524" y="190832"/>
            <a:ext cx="11698664" cy="645506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DF7A0135-3C1B-48EA-B411-BF60174D4EAA}"/>
              </a:ext>
            </a:extLst>
          </p:cNvPr>
          <p:cNvSpPr/>
          <p:nvPr/>
        </p:nvSpPr>
        <p:spPr>
          <a:xfrm>
            <a:off x="42421" y="2551960"/>
            <a:ext cx="424206" cy="1488792"/>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latin typeface="Bahnschrift" panose="020B0502040204020203" pitchFamily="34" charset="0"/>
              </a:rPr>
              <a:t>Proposed</a:t>
            </a:r>
            <a:endParaRPr lang="en-SG" b="1" dirty="0">
              <a:solidFill>
                <a:schemeClr val="tx1"/>
              </a:solidFill>
              <a:latin typeface="Bahnschrift" panose="020B0502040204020203" pitchFamily="34" charset="0"/>
            </a:endParaRPr>
          </a:p>
        </p:txBody>
      </p:sp>
      <p:sp>
        <p:nvSpPr>
          <p:cNvPr id="221" name="Circle: Hollow 220">
            <a:extLst>
              <a:ext uri="{FF2B5EF4-FFF2-40B4-BE49-F238E27FC236}">
                <a16:creationId xmlns:a16="http://schemas.microsoft.com/office/drawing/2014/main" id="{A848A750-1A2D-4CD6-AC73-3471D52947B9}"/>
              </a:ext>
            </a:extLst>
          </p:cNvPr>
          <p:cNvSpPr/>
          <p:nvPr/>
        </p:nvSpPr>
        <p:spPr>
          <a:xfrm>
            <a:off x="10986307"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2" name="Circle: Hollow 221">
            <a:extLst>
              <a:ext uri="{FF2B5EF4-FFF2-40B4-BE49-F238E27FC236}">
                <a16:creationId xmlns:a16="http://schemas.microsoft.com/office/drawing/2014/main" id="{322F556F-342C-437C-8131-52BF4994778F}"/>
              </a:ext>
            </a:extLst>
          </p:cNvPr>
          <p:cNvSpPr/>
          <p:nvPr/>
        </p:nvSpPr>
        <p:spPr>
          <a:xfrm>
            <a:off x="1004649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3" name="Circle: Hollow 222">
            <a:extLst>
              <a:ext uri="{FF2B5EF4-FFF2-40B4-BE49-F238E27FC236}">
                <a16:creationId xmlns:a16="http://schemas.microsoft.com/office/drawing/2014/main" id="{8BFD82F1-8927-4C0F-A7BA-8DBDC9C2F9F5}"/>
              </a:ext>
            </a:extLst>
          </p:cNvPr>
          <p:cNvSpPr/>
          <p:nvPr/>
        </p:nvSpPr>
        <p:spPr>
          <a:xfrm>
            <a:off x="9106681"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9</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4" name="Circle: Hollow 223">
            <a:extLst>
              <a:ext uri="{FF2B5EF4-FFF2-40B4-BE49-F238E27FC236}">
                <a16:creationId xmlns:a16="http://schemas.microsoft.com/office/drawing/2014/main" id="{FD30A360-5C53-41C1-AB4E-544A36BAC7C2}"/>
              </a:ext>
            </a:extLst>
          </p:cNvPr>
          <p:cNvSpPr/>
          <p:nvPr/>
        </p:nvSpPr>
        <p:spPr>
          <a:xfrm>
            <a:off x="8166868"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8</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5" name="Circle: Hollow 224">
            <a:extLst>
              <a:ext uri="{FF2B5EF4-FFF2-40B4-BE49-F238E27FC236}">
                <a16:creationId xmlns:a16="http://schemas.microsoft.com/office/drawing/2014/main" id="{4C57EC83-B5DE-48FA-A15D-1628995EB07A}"/>
              </a:ext>
            </a:extLst>
          </p:cNvPr>
          <p:cNvSpPr/>
          <p:nvPr/>
        </p:nvSpPr>
        <p:spPr>
          <a:xfrm>
            <a:off x="7227055"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7</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6" name="Circle: Hollow 225">
            <a:extLst>
              <a:ext uri="{FF2B5EF4-FFF2-40B4-BE49-F238E27FC236}">
                <a16:creationId xmlns:a16="http://schemas.microsoft.com/office/drawing/2014/main" id="{ED7A1D2D-8043-4282-8640-F94C49D49AAE}"/>
              </a:ext>
            </a:extLst>
          </p:cNvPr>
          <p:cNvSpPr/>
          <p:nvPr/>
        </p:nvSpPr>
        <p:spPr>
          <a:xfrm>
            <a:off x="6287242"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6</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7" name="Circle: Hollow 226">
            <a:extLst>
              <a:ext uri="{FF2B5EF4-FFF2-40B4-BE49-F238E27FC236}">
                <a16:creationId xmlns:a16="http://schemas.microsoft.com/office/drawing/2014/main" id="{F8EEBB9A-525B-402D-B99A-6ED28631CAF3}"/>
              </a:ext>
            </a:extLst>
          </p:cNvPr>
          <p:cNvSpPr/>
          <p:nvPr/>
        </p:nvSpPr>
        <p:spPr>
          <a:xfrm>
            <a:off x="5347429"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5</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8" name="Circle: Hollow 227">
            <a:extLst>
              <a:ext uri="{FF2B5EF4-FFF2-40B4-BE49-F238E27FC236}">
                <a16:creationId xmlns:a16="http://schemas.microsoft.com/office/drawing/2014/main" id="{8F190F12-308C-4591-94F4-C529D9F919D4}"/>
              </a:ext>
            </a:extLst>
          </p:cNvPr>
          <p:cNvSpPr/>
          <p:nvPr/>
        </p:nvSpPr>
        <p:spPr>
          <a:xfrm>
            <a:off x="440904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4</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9" name="Circle: Hollow 228">
            <a:extLst>
              <a:ext uri="{FF2B5EF4-FFF2-40B4-BE49-F238E27FC236}">
                <a16:creationId xmlns:a16="http://schemas.microsoft.com/office/drawing/2014/main" id="{6341F53B-5AE0-496F-AA23-4688097829D1}"/>
              </a:ext>
            </a:extLst>
          </p:cNvPr>
          <p:cNvSpPr/>
          <p:nvPr/>
        </p:nvSpPr>
        <p:spPr>
          <a:xfrm>
            <a:off x="346508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3</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0" name="Circle: Hollow 229">
            <a:extLst>
              <a:ext uri="{FF2B5EF4-FFF2-40B4-BE49-F238E27FC236}">
                <a16:creationId xmlns:a16="http://schemas.microsoft.com/office/drawing/2014/main" id="{361CE8E3-B481-435E-9E24-49A40C229F9A}"/>
              </a:ext>
            </a:extLst>
          </p:cNvPr>
          <p:cNvSpPr/>
          <p:nvPr/>
        </p:nvSpPr>
        <p:spPr>
          <a:xfrm>
            <a:off x="252112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2</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1" name="Circle: Hollow 230">
            <a:extLst>
              <a:ext uri="{FF2B5EF4-FFF2-40B4-BE49-F238E27FC236}">
                <a16:creationId xmlns:a16="http://schemas.microsoft.com/office/drawing/2014/main" id="{641E0CF7-849B-4378-BBC8-652EE5A28B43}"/>
              </a:ext>
            </a:extLst>
          </p:cNvPr>
          <p:cNvSpPr/>
          <p:nvPr/>
        </p:nvSpPr>
        <p:spPr>
          <a:xfrm>
            <a:off x="157716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2" name="Circle: Hollow 231">
            <a:extLst>
              <a:ext uri="{FF2B5EF4-FFF2-40B4-BE49-F238E27FC236}">
                <a16:creationId xmlns:a16="http://schemas.microsoft.com/office/drawing/2014/main" id="{D5C47A45-3BC5-4662-A9DD-D878A8BA0BA1}"/>
              </a:ext>
            </a:extLst>
          </p:cNvPr>
          <p:cNvSpPr/>
          <p:nvPr/>
        </p:nvSpPr>
        <p:spPr>
          <a:xfrm>
            <a:off x="63320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3" name="Rectangle: Top Corners Rounded 232">
            <a:extLst>
              <a:ext uri="{FF2B5EF4-FFF2-40B4-BE49-F238E27FC236}">
                <a16:creationId xmlns:a16="http://schemas.microsoft.com/office/drawing/2014/main" id="{28C715A3-2403-44C7-84ED-2E7FC21A0990}"/>
              </a:ext>
            </a:extLst>
          </p:cNvPr>
          <p:cNvSpPr/>
          <p:nvPr/>
        </p:nvSpPr>
        <p:spPr>
          <a:xfrm>
            <a:off x="633204" y="375135"/>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0</a:t>
            </a:r>
          </a:p>
          <a:p>
            <a:pPr algn="ctr"/>
            <a:r>
              <a:rPr lang="en-US" sz="1200" b="1" dirty="0">
                <a:solidFill>
                  <a:schemeClr val="tx1"/>
                </a:solidFill>
                <a:latin typeface="Bahnschrift" panose="020B0502040204020203" pitchFamily="34" charset="0"/>
              </a:rPr>
              <a:t>6 Jun – 20 Jun</a:t>
            </a:r>
          </a:p>
          <a:p>
            <a:pPr algn="ctr"/>
            <a:endParaRPr lang="en-SG" sz="200" b="1" dirty="0">
              <a:solidFill>
                <a:schemeClr val="tx1"/>
              </a:solidFill>
              <a:latin typeface="Bahnschrift" panose="020B0502040204020203" pitchFamily="34" charset="0"/>
            </a:endParaRPr>
          </a:p>
        </p:txBody>
      </p:sp>
      <p:sp>
        <p:nvSpPr>
          <p:cNvPr id="239" name="Rectangle: Top Corners Rounded 238">
            <a:extLst>
              <a:ext uri="{FF2B5EF4-FFF2-40B4-BE49-F238E27FC236}">
                <a16:creationId xmlns:a16="http://schemas.microsoft.com/office/drawing/2014/main" id="{E9B52941-7281-40B3-8ED4-7E3093221F3C}"/>
              </a:ext>
            </a:extLst>
          </p:cNvPr>
          <p:cNvSpPr/>
          <p:nvPr/>
        </p:nvSpPr>
        <p:spPr>
          <a:xfrm>
            <a:off x="2541182"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a:t>
            </a:r>
          </a:p>
          <a:p>
            <a:pPr algn="ctr"/>
            <a:r>
              <a:rPr lang="en-US" sz="1200" b="1" dirty="0">
                <a:solidFill>
                  <a:schemeClr val="tx1"/>
                </a:solidFill>
                <a:latin typeface="Bahnschrift" panose="020B0502040204020203" pitchFamily="34" charset="0"/>
              </a:rPr>
              <a:t>21 Jun – 4 Jul</a:t>
            </a:r>
            <a:endParaRPr lang="en-SG" sz="500" b="1" dirty="0">
              <a:solidFill>
                <a:schemeClr val="tx1"/>
              </a:solidFill>
              <a:latin typeface="Bahnschrift" panose="020B0502040204020203" pitchFamily="34" charset="0"/>
            </a:endParaRPr>
          </a:p>
        </p:txBody>
      </p:sp>
      <p:sp>
        <p:nvSpPr>
          <p:cNvPr id="240" name="Rectangle: Top Corners Rounded 239">
            <a:extLst>
              <a:ext uri="{FF2B5EF4-FFF2-40B4-BE49-F238E27FC236}">
                <a16:creationId xmlns:a16="http://schemas.microsoft.com/office/drawing/2014/main" id="{541A1C98-ABCB-49B7-86B8-A97B9012D63E}"/>
              </a:ext>
            </a:extLst>
          </p:cNvPr>
          <p:cNvSpPr/>
          <p:nvPr/>
        </p:nvSpPr>
        <p:spPr>
          <a:xfrm>
            <a:off x="4444410"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2</a:t>
            </a:r>
          </a:p>
          <a:p>
            <a:pPr algn="ctr"/>
            <a:r>
              <a:rPr lang="en-US" sz="1200" b="1" dirty="0">
                <a:solidFill>
                  <a:schemeClr val="tx1"/>
                </a:solidFill>
                <a:latin typeface="Bahnschrift" panose="020B0502040204020203" pitchFamily="34" charset="0"/>
              </a:rPr>
              <a:t>5 Jul – 19 Jul</a:t>
            </a:r>
            <a:endParaRPr lang="en-SG" sz="1200" b="1" dirty="0">
              <a:solidFill>
                <a:schemeClr val="tx1"/>
              </a:solidFill>
              <a:latin typeface="Bahnschrift" panose="020B0502040204020203" pitchFamily="34" charset="0"/>
            </a:endParaRPr>
          </a:p>
        </p:txBody>
      </p:sp>
      <p:sp>
        <p:nvSpPr>
          <p:cNvPr id="241" name="Rectangle: Top Corners Rounded 240">
            <a:extLst>
              <a:ext uri="{FF2B5EF4-FFF2-40B4-BE49-F238E27FC236}">
                <a16:creationId xmlns:a16="http://schemas.microsoft.com/office/drawing/2014/main" id="{573BA576-843F-4AA0-8A48-CB94C96A4ED3}"/>
              </a:ext>
            </a:extLst>
          </p:cNvPr>
          <p:cNvSpPr/>
          <p:nvPr/>
        </p:nvSpPr>
        <p:spPr>
          <a:xfrm>
            <a:off x="634763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3</a:t>
            </a:r>
          </a:p>
          <a:p>
            <a:pPr algn="ctr"/>
            <a:r>
              <a:rPr lang="en-US" sz="1200" b="1" dirty="0">
                <a:solidFill>
                  <a:schemeClr val="tx1"/>
                </a:solidFill>
                <a:latin typeface="Bahnschrift" panose="020B0502040204020203" pitchFamily="34" charset="0"/>
              </a:rPr>
              <a:t>20 Jul – 3 Aug</a:t>
            </a:r>
            <a:endParaRPr lang="en-SG" sz="1200" b="1" dirty="0">
              <a:solidFill>
                <a:schemeClr val="tx1"/>
              </a:solidFill>
              <a:latin typeface="Bahnschrift" panose="020B0502040204020203" pitchFamily="34" charset="0"/>
            </a:endParaRPr>
          </a:p>
        </p:txBody>
      </p:sp>
      <p:sp>
        <p:nvSpPr>
          <p:cNvPr id="242" name="Rectangle: Top Corners Rounded 241">
            <a:extLst>
              <a:ext uri="{FF2B5EF4-FFF2-40B4-BE49-F238E27FC236}">
                <a16:creationId xmlns:a16="http://schemas.microsoft.com/office/drawing/2014/main" id="{7C5C3DD4-931A-47A4-B792-3D2E2BD42157}"/>
              </a:ext>
            </a:extLst>
          </p:cNvPr>
          <p:cNvSpPr/>
          <p:nvPr/>
        </p:nvSpPr>
        <p:spPr>
          <a:xfrm>
            <a:off x="8250866"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4</a:t>
            </a:r>
          </a:p>
          <a:p>
            <a:pPr algn="ctr"/>
            <a:r>
              <a:rPr lang="en-US" sz="1200" b="1" dirty="0">
                <a:solidFill>
                  <a:schemeClr val="tx1"/>
                </a:solidFill>
                <a:latin typeface="Bahnschrift" panose="020B0502040204020203" pitchFamily="34" charset="0"/>
              </a:rPr>
              <a:t>4 Aug – 18 Aug</a:t>
            </a:r>
            <a:endParaRPr lang="en-SG" sz="1200" b="1" dirty="0">
              <a:solidFill>
                <a:schemeClr val="tx1"/>
              </a:solidFill>
              <a:latin typeface="Bahnschrift" panose="020B0502040204020203" pitchFamily="34" charset="0"/>
            </a:endParaRPr>
          </a:p>
        </p:txBody>
      </p:sp>
      <p:sp>
        <p:nvSpPr>
          <p:cNvPr id="243" name="Rectangle: Top Corners Rounded 242">
            <a:extLst>
              <a:ext uri="{FF2B5EF4-FFF2-40B4-BE49-F238E27FC236}">
                <a16:creationId xmlns:a16="http://schemas.microsoft.com/office/drawing/2014/main" id="{1C3913C8-845F-4563-8FA6-2395B170A00C}"/>
              </a:ext>
            </a:extLst>
          </p:cNvPr>
          <p:cNvSpPr/>
          <p:nvPr/>
        </p:nvSpPr>
        <p:spPr>
          <a:xfrm>
            <a:off x="10154094"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5</a:t>
            </a:r>
          </a:p>
          <a:p>
            <a:pPr algn="ctr"/>
            <a:r>
              <a:rPr lang="en-US" sz="1200" b="1" dirty="0">
                <a:solidFill>
                  <a:schemeClr val="tx1"/>
                </a:solidFill>
                <a:latin typeface="Bahnschrift" panose="020B0502040204020203" pitchFamily="34" charset="0"/>
              </a:rPr>
              <a:t>19 Aug – 2 Sep</a:t>
            </a:r>
            <a:endParaRPr lang="en-SG" sz="1200" b="1" dirty="0">
              <a:solidFill>
                <a:schemeClr val="tx1"/>
              </a:solidFill>
              <a:latin typeface="Bahnschrift" panose="020B0502040204020203" pitchFamily="34" charset="0"/>
            </a:endParaRPr>
          </a:p>
        </p:txBody>
      </p:sp>
      <p:sp>
        <p:nvSpPr>
          <p:cNvPr id="244" name="Rectangle: Top Corners Rounded 243">
            <a:extLst>
              <a:ext uri="{FF2B5EF4-FFF2-40B4-BE49-F238E27FC236}">
                <a16:creationId xmlns:a16="http://schemas.microsoft.com/office/drawing/2014/main" id="{8DA66290-D76F-42B3-9D72-425338E22B9E}"/>
              </a:ext>
            </a:extLst>
          </p:cNvPr>
          <p:cNvSpPr/>
          <p:nvPr/>
        </p:nvSpPr>
        <p:spPr>
          <a:xfrm>
            <a:off x="597838" y="3888170"/>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6</a:t>
            </a:r>
          </a:p>
          <a:p>
            <a:pPr algn="ctr"/>
            <a:r>
              <a:rPr lang="en-US" sz="1200" b="1" dirty="0">
                <a:solidFill>
                  <a:schemeClr val="tx1"/>
                </a:solidFill>
                <a:latin typeface="Bahnschrift" panose="020B0502040204020203" pitchFamily="34" charset="0"/>
              </a:rPr>
              <a:t>3 Sep – 17 Sep</a:t>
            </a:r>
          </a:p>
          <a:p>
            <a:pPr algn="ctr"/>
            <a:endParaRPr lang="en-SG" sz="200" b="1" dirty="0">
              <a:solidFill>
                <a:schemeClr val="tx1"/>
              </a:solidFill>
              <a:latin typeface="Bahnschrift" panose="020B0502040204020203" pitchFamily="34" charset="0"/>
            </a:endParaRPr>
          </a:p>
        </p:txBody>
      </p:sp>
      <p:sp>
        <p:nvSpPr>
          <p:cNvPr id="245" name="Rectangle: Top Corners Rounded 244">
            <a:extLst>
              <a:ext uri="{FF2B5EF4-FFF2-40B4-BE49-F238E27FC236}">
                <a16:creationId xmlns:a16="http://schemas.microsoft.com/office/drawing/2014/main" id="{8E7B9FDC-9B14-4B87-8788-E90D6F03CF28}"/>
              </a:ext>
            </a:extLst>
          </p:cNvPr>
          <p:cNvSpPr/>
          <p:nvPr/>
        </p:nvSpPr>
        <p:spPr>
          <a:xfrm>
            <a:off x="2505816"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7</a:t>
            </a:r>
          </a:p>
          <a:p>
            <a:pPr algn="ctr"/>
            <a:r>
              <a:rPr lang="en-US" sz="1200" b="1" dirty="0">
                <a:solidFill>
                  <a:schemeClr val="tx1"/>
                </a:solidFill>
                <a:latin typeface="Bahnschrift" panose="020B0502040204020203" pitchFamily="34" charset="0"/>
              </a:rPr>
              <a:t>18 Sep – 2 Oct</a:t>
            </a:r>
            <a:endParaRPr lang="en-SG" sz="500" b="1" dirty="0">
              <a:solidFill>
                <a:schemeClr val="tx1"/>
              </a:solidFill>
              <a:latin typeface="Bahnschrift" panose="020B0502040204020203" pitchFamily="34" charset="0"/>
            </a:endParaRPr>
          </a:p>
        </p:txBody>
      </p:sp>
      <p:sp>
        <p:nvSpPr>
          <p:cNvPr id="246" name="Rectangle: Top Corners Rounded 245">
            <a:extLst>
              <a:ext uri="{FF2B5EF4-FFF2-40B4-BE49-F238E27FC236}">
                <a16:creationId xmlns:a16="http://schemas.microsoft.com/office/drawing/2014/main" id="{85F496E1-E5FA-419D-A24D-AACF267AAEC9}"/>
              </a:ext>
            </a:extLst>
          </p:cNvPr>
          <p:cNvSpPr/>
          <p:nvPr/>
        </p:nvSpPr>
        <p:spPr>
          <a:xfrm>
            <a:off x="4409044"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8</a:t>
            </a:r>
          </a:p>
          <a:p>
            <a:pPr algn="ctr"/>
            <a:r>
              <a:rPr lang="en-US" sz="1200" b="1" dirty="0">
                <a:solidFill>
                  <a:schemeClr val="tx1"/>
                </a:solidFill>
                <a:latin typeface="Bahnschrift" panose="020B0502040204020203" pitchFamily="34" charset="0"/>
              </a:rPr>
              <a:t>3 Oct – 17 Oct</a:t>
            </a:r>
            <a:endParaRPr lang="en-SG" sz="1200" b="1" dirty="0">
              <a:solidFill>
                <a:schemeClr val="tx1"/>
              </a:solidFill>
              <a:latin typeface="Bahnschrift" panose="020B0502040204020203" pitchFamily="34" charset="0"/>
            </a:endParaRPr>
          </a:p>
        </p:txBody>
      </p:sp>
      <p:sp>
        <p:nvSpPr>
          <p:cNvPr id="247" name="Rectangle: Top Corners Rounded 246">
            <a:extLst>
              <a:ext uri="{FF2B5EF4-FFF2-40B4-BE49-F238E27FC236}">
                <a16:creationId xmlns:a16="http://schemas.microsoft.com/office/drawing/2014/main" id="{4B20FEAA-50F7-4F48-9503-2D80FF1D37DB}"/>
              </a:ext>
            </a:extLst>
          </p:cNvPr>
          <p:cNvSpPr/>
          <p:nvPr/>
        </p:nvSpPr>
        <p:spPr>
          <a:xfrm>
            <a:off x="6312272"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9</a:t>
            </a:r>
          </a:p>
          <a:p>
            <a:pPr algn="ctr"/>
            <a:r>
              <a:rPr lang="en-US" sz="1200" b="1" dirty="0">
                <a:solidFill>
                  <a:schemeClr val="tx1"/>
                </a:solidFill>
                <a:latin typeface="Bahnschrift" panose="020B0502040204020203" pitchFamily="34" charset="0"/>
              </a:rPr>
              <a:t>18 Oct – 1 Nov</a:t>
            </a:r>
            <a:endParaRPr lang="en-SG" sz="1200" b="1" dirty="0">
              <a:solidFill>
                <a:schemeClr val="tx1"/>
              </a:solidFill>
              <a:latin typeface="Bahnschrift" panose="020B0502040204020203" pitchFamily="34" charset="0"/>
            </a:endParaRPr>
          </a:p>
        </p:txBody>
      </p:sp>
      <p:sp>
        <p:nvSpPr>
          <p:cNvPr id="248" name="Rectangle: Top Corners Rounded 247">
            <a:extLst>
              <a:ext uri="{FF2B5EF4-FFF2-40B4-BE49-F238E27FC236}">
                <a16:creationId xmlns:a16="http://schemas.microsoft.com/office/drawing/2014/main" id="{07CCE125-08EB-4BA0-99E5-30EDCC27387E}"/>
              </a:ext>
            </a:extLst>
          </p:cNvPr>
          <p:cNvSpPr/>
          <p:nvPr/>
        </p:nvSpPr>
        <p:spPr>
          <a:xfrm>
            <a:off x="8215500"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10</a:t>
            </a:r>
          </a:p>
          <a:p>
            <a:pPr algn="ctr"/>
            <a:r>
              <a:rPr lang="en-US" sz="1200" b="1" dirty="0">
                <a:solidFill>
                  <a:schemeClr val="tx1"/>
                </a:solidFill>
                <a:latin typeface="Bahnschrift" panose="020B0502040204020203" pitchFamily="34" charset="0"/>
              </a:rPr>
              <a:t>2 Nov – 16 Nov</a:t>
            </a:r>
            <a:endParaRPr lang="en-SG" sz="1200" b="1" dirty="0">
              <a:solidFill>
                <a:schemeClr val="tx1"/>
              </a:solidFill>
              <a:latin typeface="Bahnschrift" panose="020B0502040204020203" pitchFamily="34" charset="0"/>
            </a:endParaRPr>
          </a:p>
        </p:txBody>
      </p:sp>
      <p:sp>
        <p:nvSpPr>
          <p:cNvPr id="249" name="Rectangle: Top Corners Rounded 248">
            <a:extLst>
              <a:ext uri="{FF2B5EF4-FFF2-40B4-BE49-F238E27FC236}">
                <a16:creationId xmlns:a16="http://schemas.microsoft.com/office/drawing/2014/main" id="{718FEA20-AA2A-4F41-BE62-AEC09E1B9581}"/>
              </a:ext>
            </a:extLst>
          </p:cNvPr>
          <p:cNvSpPr/>
          <p:nvPr/>
        </p:nvSpPr>
        <p:spPr>
          <a:xfrm>
            <a:off x="10118728"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11</a:t>
            </a:r>
          </a:p>
          <a:p>
            <a:pPr algn="ctr"/>
            <a:r>
              <a:rPr lang="en-US" sz="1200" b="1" dirty="0">
                <a:solidFill>
                  <a:schemeClr val="tx1"/>
                </a:solidFill>
                <a:latin typeface="Bahnschrift" panose="020B0502040204020203" pitchFamily="34" charset="0"/>
              </a:rPr>
              <a:t>17 Nov – 27 Nov</a:t>
            </a:r>
            <a:endParaRPr lang="en-SG" sz="1200" b="1" dirty="0">
              <a:solidFill>
                <a:schemeClr val="tx1"/>
              </a:solidFill>
              <a:latin typeface="Bahnschrift" panose="020B0502040204020203" pitchFamily="34" charset="0"/>
            </a:endParaRPr>
          </a:p>
        </p:txBody>
      </p:sp>
      <p:sp>
        <p:nvSpPr>
          <p:cNvPr id="250" name="Rectangle 249">
            <a:extLst>
              <a:ext uri="{FF2B5EF4-FFF2-40B4-BE49-F238E27FC236}">
                <a16:creationId xmlns:a16="http://schemas.microsoft.com/office/drawing/2014/main" id="{1CB64414-EB2A-4A0E-BCD1-3D6DEA37B7FE}"/>
              </a:ext>
            </a:extLst>
          </p:cNvPr>
          <p:cNvSpPr/>
          <p:nvPr/>
        </p:nvSpPr>
        <p:spPr>
          <a:xfrm>
            <a:off x="63320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FC4067"/>
                </a:solidFill>
                <a:latin typeface="Bahnschrift" panose="020B0502040204020203" pitchFamily="34" charset="0"/>
              </a:rPr>
              <a:t>Milestone: Proposal Submission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Requirements Gathering</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Technical Research</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Logo Design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Roles Assignment</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Proposal Preparation</a:t>
            </a:r>
            <a:endParaRPr lang="en-SG" sz="1100" dirty="0">
              <a:solidFill>
                <a:schemeClr val="tx1"/>
              </a:solidFill>
              <a:latin typeface="Bahnschrift" panose="020B0502040204020203" pitchFamily="34" charset="0"/>
            </a:endParaRPr>
          </a:p>
        </p:txBody>
      </p:sp>
      <p:sp>
        <p:nvSpPr>
          <p:cNvPr id="251" name="Rectangle 250">
            <a:extLst>
              <a:ext uri="{FF2B5EF4-FFF2-40B4-BE49-F238E27FC236}">
                <a16:creationId xmlns:a16="http://schemas.microsoft.com/office/drawing/2014/main" id="{B6B3CE14-3827-4975-8446-1B22E1D8184E}"/>
              </a:ext>
            </a:extLst>
          </p:cNvPr>
          <p:cNvSpPr/>
          <p:nvPr/>
        </p:nvSpPr>
        <p:spPr>
          <a:xfrm>
            <a:off x="254726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Design ER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Use Case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Sequence Diagrams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Firebase Database Setup</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UI Design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Class Diagram</a:t>
            </a:r>
          </a:p>
        </p:txBody>
      </p:sp>
      <p:sp>
        <p:nvSpPr>
          <p:cNvPr id="252" name="Rectangle 251">
            <a:extLst>
              <a:ext uri="{FF2B5EF4-FFF2-40B4-BE49-F238E27FC236}">
                <a16:creationId xmlns:a16="http://schemas.microsoft.com/office/drawing/2014/main" id="{6E00FD70-BC60-4941-BEBC-045912F918D4}"/>
              </a:ext>
            </a:extLst>
          </p:cNvPr>
          <p:cNvSpPr/>
          <p:nvPr/>
        </p:nvSpPr>
        <p:spPr>
          <a:xfrm>
            <a:off x="4445742"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of Users entity</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Access Control</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Profile </a:t>
            </a:r>
            <a:r>
              <a:rPr lang="en-US" sz="900" dirty="0" err="1">
                <a:solidFill>
                  <a:schemeClr val="tx1"/>
                </a:solidFill>
                <a:latin typeface="Bahnschrift" panose="020B0502040204020203" pitchFamily="34" charset="0"/>
              </a:rPr>
              <a:t>Mgmt</a:t>
            </a:r>
            <a:endParaRPr lang="en-US" sz="90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Login/Logout</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Reset Password</a:t>
            </a:r>
          </a:p>
          <a:p>
            <a:r>
              <a:rPr lang="en-US" sz="9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CRUD Tutors</a:t>
            </a:r>
          </a:p>
          <a:p>
            <a:r>
              <a:rPr lang="en-US" sz="900" u="sng" dirty="0">
                <a:solidFill>
                  <a:schemeClr val="tx1"/>
                </a:solidFill>
                <a:latin typeface="Bahnschrift" panose="020B0502040204020203" pitchFamily="34" charset="0"/>
              </a:rPr>
              <a:t>Student </a:t>
            </a:r>
            <a:r>
              <a:rPr lang="en-US" sz="900" u="sng" dirty="0" err="1">
                <a:solidFill>
                  <a:schemeClr val="tx1"/>
                </a:solidFill>
                <a:latin typeface="Bahnschrift" panose="020B0502040204020203" pitchFamily="34" charset="0"/>
              </a:rPr>
              <a:t>Mgmt</a:t>
            </a:r>
            <a:r>
              <a:rPr lang="en-US" sz="900" u="sng" dirty="0">
                <a:solidFill>
                  <a:schemeClr val="tx1"/>
                </a:solidFill>
                <a:latin typeface="Bahnschrift" panose="020B0502040204020203" pitchFamily="34" charset="0"/>
              </a:rPr>
              <a:t>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CRUD Students</a:t>
            </a:r>
            <a:endParaRPr lang="en-SG" sz="900" dirty="0">
              <a:solidFill>
                <a:schemeClr val="tx1"/>
              </a:solidFill>
              <a:latin typeface="Bahnschrift" panose="020B0502040204020203" pitchFamily="34" charset="0"/>
            </a:endParaRPr>
          </a:p>
        </p:txBody>
      </p:sp>
      <p:sp>
        <p:nvSpPr>
          <p:cNvPr id="253" name="Rectangle 252">
            <a:extLst>
              <a:ext uri="{FF2B5EF4-FFF2-40B4-BE49-F238E27FC236}">
                <a16:creationId xmlns:a16="http://schemas.microsoft.com/office/drawing/2014/main" id="{CF0B6C78-0757-416F-8DDF-9C4EE6DAD68C}"/>
              </a:ext>
            </a:extLst>
          </p:cNvPr>
          <p:cNvSpPr/>
          <p:nvPr/>
        </p:nvSpPr>
        <p:spPr>
          <a:xfrm>
            <a:off x="6352973"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u="sng" dirty="0">
                <a:solidFill>
                  <a:schemeClr val="tx1"/>
                </a:solidFill>
                <a:latin typeface="Bahnschrift" panose="020B0502040204020203" pitchFamily="34" charset="0"/>
              </a:rPr>
              <a:t>Classes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Creation of Class entity</a:t>
            </a:r>
          </a:p>
          <a:p>
            <a:r>
              <a:rPr lang="en-US" sz="100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Grades CRUD</a:t>
            </a:r>
          </a:p>
          <a:p>
            <a:r>
              <a:rPr lang="en-US" sz="10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Creation of Schedule</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Supervisor Meeting</a:t>
            </a:r>
          </a:p>
          <a:p>
            <a:r>
              <a:rPr lang="en-US" sz="1000" b="1" dirty="0">
                <a:solidFill>
                  <a:srgbClr val="0070C0"/>
                </a:solidFill>
                <a:latin typeface="Bahnschrift" panose="020B0502040204020203" pitchFamily="34" charset="0"/>
              </a:rPr>
              <a:t>User Testing</a:t>
            </a:r>
            <a:endParaRPr lang="en-SG" sz="1000" b="1" dirty="0">
              <a:solidFill>
                <a:srgbClr val="0070C0"/>
              </a:solidFill>
              <a:latin typeface="Bahnschrift" panose="020B0502040204020203" pitchFamily="34" charset="0"/>
            </a:endParaRPr>
          </a:p>
        </p:txBody>
      </p:sp>
      <p:sp>
        <p:nvSpPr>
          <p:cNvPr id="254" name="Rectangle 253">
            <a:extLst>
              <a:ext uri="{FF2B5EF4-FFF2-40B4-BE49-F238E27FC236}">
                <a16:creationId xmlns:a16="http://schemas.microsoft.com/office/drawing/2014/main" id="{6BCEABD7-4FEE-4073-B741-978D44B06FFE}"/>
              </a:ext>
            </a:extLst>
          </p:cNvPr>
          <p:cNvSpPr/>
          <p:nvPr/>
        </p:nvSpPr>
        <p:spPr>
          <a:xfrm>
            <a:off x="8255618" y="910305"/>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FC4067"/>
                </a:solidFill>
                <a:latin typeface="Bahnschrift" panose="020B0502040204020203" pitchFamily="34" charset="0"/>
              </a:rPr>
              <a:t>Milestone: Acceptance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Acceptance Preparation</a:t>
            </a:r>
          </a:p>
          <a:p>
            <a:endParaRPr lang="en-US" sz="900" u="sng"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Schedule Viewing</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Push Notifications for upcoming classes</a:t>
            </a:r>
          </a:p>
        </p:txBody>
      </p:sp>
      <p:sp>
        <p:nvSpPr>
          <p:cNvPr id="255" name="Rectangle 254">
            <a:extLst>
              <a:ext uri="{FF2B5EF4-FFF2-40B4-BE49-F238E27FC236}">
                <a16:creationId xmlns:a16="http://schemas.microsoft.com/office/drawing/2014/main" id="{710FDF5E-1321-47BE-BA93-55D73E138EEA}"/>
              </a:ext>
            </a:extLst>
          </p:cNvPr>
          <p:cNvSpPr/>
          <p:nvPr/>
        </p:nvSpPr>
        <p:spPr>
          <a:xfrm>
            <a:off x="1015409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Writing reports using template provided</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Updating of reports</a:t>
            </a:r>
          </a:p>
        </p:txBody>
      </p:sp>
      <p:sp>
        <p:nvSpPr>
          <p:cNvPr id="262" name="Rectangle 261">
            <a:extLst>
              <a:ext uri="{FF2B5EF4-FFF2-40B4-BE49-F238E27FC236}">
                <a16:creationId xmlns:a16="http://schemas.microsoft.com/office/drawing/2014/main" id="{A4646306-FE79-4EB7-AA78-D2EFF1462228}"/>
              </a:ext>
            </a:extLst>
          </p:cNvPr>
          <p:cNvSpPr/>
          <p:nvPr/>
        </p:nvSpPr>
        <p:spPr>
          <a:xfrm>
            <a:off x="59783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Calculations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Exporting of Reports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Viewing of Reports</a:t>
            </a:r>
          </a:p>
          <a:p>
            <a:endParaRPr lang="en-US" sz="1000" dirty="0">
              <a:solidFill>
                <a:schemeClr val="tx1"/>
              </a:solidFill>
              <a:latin typeface="Bahnschrift" panose="020B0502040204020203" pitchFamily="34" charset="0"/>
            </a:endParaRPr>
          </a:p>
          <a:p>
            <a:r>
              <a:rPr lang="en-US" sz="1000" u="sng" dirty="0">
                <a:solidFill>
                  <a:schemeClr val="tx1"/>
                </a:solidFill>
                <a:latin typeface="Bahnschrift" panose="020B0502040204020203" pitchFamily="34" charset="0"/>
              </a:rPr>
              <a:t>Search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Search Tutors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Search Students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Search Reports</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User Testing</a:t>
            </a:r>
            <a:endParaRPr lang="en-SG" sz="1000" b="1" dirty="0">
              <a:solidFill>
                <a:srgbClr val="0070C0"/>
              </a:solidFill>
              <a:latin typeface="Bahnschrift" panose="020B0502040204020203" pitchFamily="34" charset="0"/>
            </a:endParaRPr>
          </a:p>
        </p:txBody>
      </p:sp>
      <p:sp>
        <p:nvSpPr>
          <p:cNvPr id="263" name="Rectangle 262">
            <a:extLst>
              <a:ext uri="{FF2B5EF4-FFF2-40B4-BE49-F238E27FC236}">
                <a16:creationId xmlns:a16="http://schemas.microsoft.com/office/drawing/2014/main" id="{149176AC-1FA1-4B86-9A05-3C8B9BDF9F90}"/>
              </a:ext>
            </a:extLst>
          </p:cNvPr>
          <p:cNvSpPr/>
          <p:nvPr/>
        </p:nvSpPr>
        <p:spPr>
          <a:xfrm>
            <a:off x="2511900"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u="sng" dirty="0">
                <a:solidFill>
                  <a:schemeClr val="tx1"/>
                </a:solidFill>
                <a:latin typeface="Bahnschrift" panose="020B0502040204020203" pitchFamily="34" charset="0"/>
              </a:rPr>
              <a:t>Attendance Taking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Push Notifications for Attendance Taking</a:t>
            </a:r>
          </a:p>
          <a:p>
            <a:r>
              <a:rPr lang="en-US" sz="100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Exporting of reports</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User Testing</a:t>
            </a:r>
            <a:endParaRPr lang="en-SG" sz="1000" b="1" dirty="0">
              <a:solidFill>
                <a:srgbClr val="0070C0"/>
              </a:solidFill>
              <a:latin typeface="Bahnschrift" panose="020B0502040204020203" pitchFamily="34" charset="0"/>
            </a:endParaRPr>
          </a:p>
        </p:txBody>
      </p:sp>
      <p:sp>
        <p:nvSpPr>
          <p:cNvPr id="264" name="Rectangle 263">
            <a:extLst>
              <a:ext uri="{FF2B5EF4-FFF2-40B4-BE49-F238E27FC236}">
                <a16:creationId xmlns:a16="http://schemas.microsoft.com/office/drawing/2014/main" id="{94D67D68-DE57-44E0-88DD-1E5B361111FA}"/>
              </a:ext>
            </a:extLst>
          </p:cNvPr>
          <p:cNvSpPr/>
          <p:nvPr/>
        </p:nvSpPr>
        <p:spPr>
          <a:xfrm>
            <a:off x="4410376"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50" b="1" dirty="0">
                <a:solidFill>
                  <a:srgbClr val="FC4067"/>
                </a:solidFill>
                <a:latin typeface="Bahnschrift" panose="020B0502040204020203" pitchFamily="34" charset="0"/>
              </a:rPr>
              <a:t>Milestone: Mid Term</a:t>
            </a:r>
            <a:endParaRPr lang="en-US" sz="950" dirty="0">
              <a:solidFill>
                <a:schemeClr val="tx1"/>
              </a:solidFill>
              <a:latin typeface="Bahnschrift" panose="020B0502040204020203" pitchFamily="34" charset="0"/>
            </a:endParaRPr>
          </a:p>
          <a:p>
            <a:endParaRPr lang="en-US" sz="950" dirty="0">
              <a:solidFill>
                <a:schemeClr val="tx1"/>
              </a:solidFill>
              <a:latin typeface="Bahnschrift" panose="020B0502040204020203" pitchFamily="34" charset="0"/>
            </a:endParaRPr>
          </a:p>
          <a:p>
            <a:r>
              <a:rPr lang="en-US" sz="950" u="sng" dirty="0">
                <a:solidFill>
                  <a:schemeClr val="tx1"/>
                </a:solidFill>
                <a:latin typeface="Bahnschrift" panose="020B0502040204020203" pitchFamily="34" charset="0"/>
              </a:rPr>
              <a:t>Payment Tracking  Module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SMS Reminders for Payments and Late Payments</a:t>
            </a:r>
          </a:p>
          <a:p>
            <a:r>
              <a:rPr lang="en-US" sz="950" u="sng" dirty="0">
                <a:solidFill>
                  <a:schemeClr val="tx1"/>
                </a:solidFill>
                <a:latin typeface="Bahnschrift" panose="020B0502040204020203" pitchFamily="34" charset="0"/>
              </a:rPr>
              <a:t>Attendance Taking Module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Student Attendance Taking</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Tutor Attendance Taking</a:t>
            </a:r>
          </a:p>
        </p:txBody>
      </p:sp>
      <p:sp>
        <p:nvSpPr>
          <p:cNvPr id="265" name="Rectangle 264">
            <a:extLst>
              <a:ext uri="{FF2B5EF4-FFF2-40B4-BE49-F238E27FC236}">
                <a16:creationId xmlns:a16="http://schemas.microsoft.com/office/drawing/2014/main" id="{4FDCF23F-C476-49C1-87EF-76B32FAB62CD}"/>
              </a:ext>
            </a:extLst>
          </p:cNvPr>
          <p:cNvSpPr/>
          <p:nvPr/>
        </p:nvSpPr>
        <p:spPr>
          <a:xfrm>
            <a:off x="6317607"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50" b="1" dirty="0">
                <a:solidFill>
                  <a:srgbClr val="FC4067"/>
                </a:solidFill>
                <a:latin typeface="Bahnschrift" panose="020B0502040204020203" pitchFamily="34" charset="0"/>
              </a:rPr>
              <a:t>Milestone: Poster Submission</a:t>
            </a:r>
            <a:endParaRPr lang="en-US" sz="850" dirty="0">
              <a:solidFill>
                <a:schemeClr val="tx1"/>
              </a:solidFill>
              <a:latin typeface="Bahnschrift" panose="020B0502040204020203" pitchFamily="34" charset="0"/>
            </a:endParaRPr>
          </a:p>
          <a:p>
            <a:endParaRPr lang="en-US" sz="850" dirty="0">
              <a:solidFill>
                <a:schemeClr val="tx1"/>
              </a:solidFill>
              <a:latin typeface="Bahnschrift" panose="020B0502040204020203" pitchFamily="34" charset="0"/>
            </a:endParaRPr>
          </a:p>
          <a:p>
            <a:r>
              <a:rPr lang="en-US" sz="850" u="sng" dirty="0">
                <a:solidFill>
                  <a:schemeClr val="tx1"/>
                </a:solidFill>
                <a:latin typeface="Bahnschrift" panose="020B0502040204020203" pitchFamily="34" charset="0"/>
              </a:rPr>
              <a:t>Receipts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Receipts for Student Payments</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Payslips</a:t>
            </a:r>
            <a:r>
              <a:rPr lang="en-US" sz="850" dirty="0">
                <a:solidFill>
                  <a:schemeClr val="tx1"/>
                </a:solidFill>
                <a:latin typeface="Bahnschrift" panose="020B0502040204020203" pitchFamily="34" charset="0"/>
              </a:rPr>
              <a:t> for Tutors</a:t>
            </a:r>
          </a:p>
          <a:p>
            <a:r>
              <a:rPr lang="en-US" sz="850" u="sng" dirty="0">
                <a:solidFill>
                  <a:schemeClr val="tx1"/>
                </a:solidFill>
                <a:latin typeface="Bahnschrift" panose="020B0502040204020203" pitchFamily="34" charset="0"/>
              </a:rPr>
              <a:t>Payment Tracking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Payment Tracking</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endParaRPr lang="en-SG" sz="850" b="1" dirty="0">
              <a:solidFill>
                <a:srgbClr val="0070C0"/>
              </a:solidFill>
              <a:latin typeface="Bahnschrift" panose="020B0502040204020203" pitchFamily="34" charset="0"/>
            </a:endParaRPr>
          </a:p>
        </p:txBody>
      </p:sp>
      <p:sp>
        <p:nvSpPr>
          <p:cNvPr id="266" name="Rectangle 265">
            <a:extLst>
              <a:ext uri="{FF2B5EF4-FFF2-40B4-BE49-F238E27FC236}">
                <a16:creationId xmlns:a16="http://schemas.microsoft.com/office/drawing/2014/main" id="{A9AC7F3D-E73B-40FA-9E73-DFD9EF20DC6A}"/>
              </a:ext>
            </a:extLst>
          </p:cNvPr>
          <p:cNvSpPr/>
          <p:nvPr/>
        </p:nvSpPr>
        <p:spPr>
          <a:xfrm>
            <a:off x="8220252" y="4413262"/>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Final Presentation Preparation</a:t>
            </a:r>
          </a:p>
          <a:p>
            <a:endParaRPr lang="en-US" sz="900"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Financial Report Overview</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Overdue Payments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Class Information</a:t>
            </a:r>
          </a:p>
          <a:p>
            <a:endParaRPr lang="en-US" sz="900" dirty="0">
              <a:solidFill>
                <a:schemeClr val="tx1"/>
              </a:solidFill>
              <a:latin typeface="Bahnschrift" panose="020B0502040204020203" pitchFamily="34" charset="0"/>
            </a:endParaRPr>
          </a:p>
          <a:p>
            <a:r>
              <a:rPr lang="en-US" sz="900" b="1" dirty="0">
                <a:solidFill>
                  <a:srgbClr val="0070C0"/>
                </a:solidFill>
                <a:latin typeface="Bahnschrift" panose="020B0502040204020203" pitchFamily="34" charset="0"/>
              </a:rPr>
              <a:t>User Testing</a:t>
            </a:r>
            <a:endParaRPr lang="en-SG" sz="900" b="1" dirty="0">
              <a:solidFill>
                <a:srgbClr val="0070C0"/>
              </a:solidFill>
              <a:latin typeface="Bahnschrift" panose="020B0502040204020203" pitchFamily="34" charset="0"/>
            </a:endParaRPr>
          </a:p>
        </p:txBody>
      </p:sp>
      <p:sp>
        <p:nvSpPr>
          <p:cNvPr id="267" name="Rectangle 266">
            <a:extLst>
              <a:ext uri="{FF2B5EF4-FFF2-40B4-BE49-F238E27FC236}">
                <a16:creationId xmlns:a16="http://schemas.microsoft.com/office/drawing/2014/main" id="{888B28C5-F695-40A4-AC55-7EAA693CF3AA}"/>
              </a:ext>
            </a:extLst>
          </p:cNvPr>
          <p:cNvSpPr/>
          <p:nvPr/>
        </p:nvSpPr>
        <p:spPr>
          <a:xfrm>
            <a:off x="1011872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Final Presentation</a:t>
            </a:r>
            <a:endParaRPr lang="en-US" sz="1050" dirty="0">
              <a:solidFill>
                <a:schemeClr val="tx1"/>
              </a:solidFill>
              <a:latin typeface="Bahnschrift" panose="020B0502040204020203" pitchFamily="34" charset="0"/>
            </a:endParaRPr>
          </a:p>
          <a:p>
            <a:endParaRPr lang="en-US" sz="10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Final Presentation Preparation</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UI Enhancement</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pic>
        <p:nvPicPr>
          <p:cNvPr id="268" name="Graphic 267">
            <a:extLst>
              <a:ext uri="{FF2B5EF4-FFF2-40B4-BE49-F238E27FC236}">
                <a16:creationId xmlns:a16="http://schemas.microsoft.com/office/drawing/2014/main" id="{BCC36FE1-7D5B-4E5A-9BD6-7E7EA63F1A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2106" y="471869"/>
            <a:ext cx="210563" cy="210563"/>
          </a:xfrm>
          <a:prstGeom prst="rect">
            <a:avLst/>
          </a:prstGeom>
        </p:spPr>
      </p:pic>
      <p:pic>
        <p:nvPicPr>
          <p:cNvPr id="269" name="Graphic 268">
            <a:extLst>
              <a:ext uri="{FF2B5EF4-FFF2-40B4-BE49-F238E27FC236}">
                <a16:creationId xmlns:a16="http://schemas.microsoft.com/office/drawing/2014/main" id="{80CEA895-C998-4251-90E7-6D8BDC0474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0304" y="471869"/>
            <a:ext cx="210563" cy="210563"/>
          </a:xfrm>
          <a:prstGeom prst="rect">
            <a:avLst/>
          </a:prstGeom>
        </p:spPr>
      </p:pic>
      <p:pic>
        <p:nvPicPr>
          <p:cNvPr id="270" name="Graphic 269">
            <a:extLst>
              <a:ext uri="{FF2B5EF4-FFF2-40B4-BE49-F238E27FC236}">
                <a16:creationId xmlns:a16="http://schemas.microsoft.com/office/drawing/2014/main" id="{1D6EAAF3-A74E-4765-81BB-099A8BC5D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9930" y="471869"/>
            <a:ext cx="210563" cy="210563"/>
          </a:xfrm>
          <a:prstGeom prst="rect">
            <a:avLst/>
          </a:prstGeom>
        </p:spPr>
      </p:pic>
      <p:pic>
        <p:nvPicPr>
          <p:cNvPr id="271" name="Graphic 270">
            <a:extLst>
              <a:ext uri="{FF2B5EF4-FFF2-40B4-BE49-F238E27FC236}">
                <a16:creationId xmlns:a16="http://schemas.microsoft.com/office/drawing/2014/main" id="{23B1D481-0190-4C94-8C7E-70C6C8F82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131" y="471869"/>
            <a:ext cx="210563" cy="210563"/>
          </a:xfrm>
          <a:prstGeom prst="rect">
            <a:avLst/>
          </a:prstGeom>
        </p:spPr>
      </p:pic>
      <p:pic>
        <p:nvPicPr>
          <p:cNvPr id="272" name="Graphic 271">
            <a:extLst>
              <a:ext uri="{FF2B5EF4-FFF2-40B4-BE49-F238E27FC236}">
                <a16:creationId xmlns:a16="http://schemas.microsoft.com/office/drawing/2014/main" id="{6F102FD2-BE82-415A-94F9-72EE102BE6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286" y="3900782"/>
            <a:ext cx="210563" cy="210563"/>
          </a:xfrm>
          <a:prstGeom prst="rect">
            <a:avLst/>
          </a:prstGeom>
        </p:spPr>
      </p:pic>
      <p:pic>
        <p:nvPicPr>
          <p:cNvPr id="273" name="Graphic 272">
            <a:extLst>
              <a:ext uri="{FF2B5EF4-FFF2-40B4-BE49-F238E27FC236}">
                <a16:creationId xmlns:a16="http://schemas.microsoft.com/office/drawing/2014/main" id="{819CBF41-9B1B-4D92-87AC-408D25C5D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867" y="3898886"/>
            <a:ext cx="210563" cy="210563"/>
          </a:xfrm>
          <a:prstGeom prst="rect">
            <a:avLst/>
          </a:prstGeom>
        </p:spPr>
      </p:pic>
      <p:pic>
        <p:nvPicPr>
          <p:cNvPr id="274" name="Graphic 273">
            <a:extLst>
              <a:ext uri="{FF2B5EF4-FFF2-40B4-BE49-F238E27FC236}">
                <a16:creationId xmlns:a16="http://schemas.microsoft.com/office/drawing/2014/main" id="{B58E360B-06BA-4984-809B-84B99A1F9D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3626" y="3898886"/>
            <a:ext cx="210563" cy="210563"/>
          </a:xfrm>
          <a:prstGeom prst="rect">
            <a:avLst/>
          </a:prstGeom>
        </p:spPr>
      </p:pic>
      <p:pic>
        <p:nvPicPr>
          <p:cNvPr id="275" name="Graphic 274">
            <a:extLst>
              <a:ext uri="{FF2B5EF4-FFF2-40B4-BE49-F238E27FC236}">
                <a16:creationId xmlns:a16="http://schemas.microsoft.com/office/drawing/2014/main" id="{CAD42DCD-0F40-4A97-82DF-FB20CB63C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6824" y="3896163"/>
            <a:ext cx="210563" cy="210563"/>
          </a:xfrm>
          <a:prstGeom prst="rect">
            <a:avLst/>
          </a:prstGeom>
        </p:spPr>
      </p:pic>
      <p:pic>
        <p:nvPicPr>
          <p:cNvPr id="276" name="Graphic 275">
            <a:extLst>
              <a:ext uri="{FF2B5EF4-FFF2-40B4-BE49-F238E27FC236}">
                <a16:creationId xmlns:a16="http://schemas.microsoft.com/office/drawing/2014/main" id="{8C3BD158-EAF3-4531-9367-88A34015A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637" y="3896163"/>
            <a:ext cx="210563" cy="210563"/>
          </a:xfrm>
          <a:prstGeom prst="rect">
            <a:avLst/>
          </a:prstGeom>
        </p:spPr>
      </p:pic>
      <p:pic>
        <p:nvPicPr>
          <p:cNvPr id="277" name="Graphic 276">
            <a:extLst>
              <a:ext uri="{FF2B5EF4-FFF2-40B4-BE49-F238E27FC236}">
                <a16:creationId xmlns:a16="http://schemas.microsoft.com/office/drawing/2014/main" id="{745406A8-CC95-4198-A4DE-1ACAEB399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659" y="3896163"/>
            <a:ext cx="210563" cy="210563"/>
          </a:xfrm>
          <a:prstGeom prst="rect">
            <a:avLst/>
          </a:prstGeom>
        </p:spPr>
      </p:pic>
    </p:spTree>
    <p:extLst>
      <p:ext uri="{BB962C8B-B14F-4D97-AF65-F5344CB8AC3E}">
        <p14:creationId xmlns:p14="http://schemas.microsoft.com/office/powerpoint/2010/main" val="115988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EC9B38-855C-49A0-AD48-95A6BE2B1B57}"/>
              </a:ext>
            </a:extLst>
          </p:cNvPr>
          <p:cNvSpPr txBox="1"/>
          <p:nvPr/>
        </p:nvSpPr>
        <p:spPr>
          <a:xfrm>
            <a:off x="813652" y="925672"/>
            <a:ext cx="3008704"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Current Iteration</a:t>
            </a:r>
          </a:p>
        </p:txBody>
      </p:sp>
      <p:sp>
        <p:nvSpPr>
          <p:cNvPr id="5" name="TextBox 4">
            <a:extLst>
              <a:ext uri="{FF2B5EF4-FFF2-40B4-BE49-F238E27FC236}">
                <a16:creationId xmlns:a16="http://schemas.microsoft.com/office/drawing/2014/main" id="{DCFD77A7-7F22-4716-9FA6-79BECF569EE5}"/>
              </a:ext>
            </a:extLst>
          </p:cNvPr>
          <p:cNvSpPr txBox="1"/>
          <p:nvPr/>
        </p:nvSpPr>
        <p:spPr>
          <a:xfrm>
            <a:off x="4288255" y="925034"/>
            <a:ext cx="3601980"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Upcoming Meetings</a:t>
            </a:r>
          </a:p>
        </p:txBody>
      </p:sp>
      <p:sp>
        <p:nvSpPr>
          <p:cNvPr id="7" name="TextBox 6">
            <a:extLst>
              <a:ext uri="{FF2B5EF4-FFF2-40B4-BE49-F238E27FC236}">
                <a16:creationId xmlns:a16="http://schemas.microsoft.com/office/drawing/2014/main" id="{B728F2CB-960A-40B4-A961-6CEF05DBECAA}"/>
              </a:ext>
            </a:extLst>
          </p:cNvPr>
          <p:cNvSpPr txBox="1"/>
          <p:nvPr/>
        </p:nvSpPr>
        <p:spPr>
          <a:xfrm>
            <a:off x="8077191" y="925034"/>
            <a:ext cx="3801103"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Upcoming Milestones</a:t>
            </a:r>
          </a:p>
        </p:txBody>
      </p:sp>
      <p:sp>
        <p:nvSpPr>
          <p:cNvPr id="8" name="Diamond 7">
            <a:extLst>
              <a:ext uri="{FF2B5EF4-FFF2-40B4-BE49-F238E27FC236}">
                <a16:creationId xmlns:a16="http://schemas.microsoft.com/office/drawing/2014/main" id="{A5E19688-CC89-4AD5-A70B-F80B6C9332BC}"/>
              </a:ext>
            </a:extLst>
          </p:cNvPr>
          <p:cNvSpPr/>
          <p:nvPr/>
        </p:nvSpPr>
        <p:spPr>
          <a:xfrm>
            <a:off x="1280541" y="1613338"/>
            <a:ext cx="2037695" cy="2289357"/>
          </a:xfrm>
          <a:prstGeom prst="diamond">
            <a:avLst/>
          </a:prstGeom>
          <a:noFill/>
          <a:ln>
            <a:solidFill>
              <a:schemeClr val="accent3">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Quicksand" panose="02070303000000060000" pitchFamily="18" charset="0"/>
            </a:endParaRPr>
          </a:p>
        </p:txBody>
      </p:sp>
      <p:sp>
        <p:nvSpPr>
          <p:cNvPr id="9" name="TextBox 8">
            <a:extLst>
              <a:ext uri="{FF2B5EF4-FFF2-40B4-BE49-F238E27FC236}">
                <a16:creationId xmlns:a16="http://schemas.microsoft.com/office/drawing/2014/main" id="{ABFC0466-D110-4E58-ACA4-AC5490AD95F5}"/>
              </a:ext>
            </a:extLst>
          </p:cNvPr>
          <p:cNvSpPr txBox="1"/>
          <p:nvPr/>
        </p:nvSpPr>
        <p:spPr>
          <a:xfrm>
            <a:off x="2077856" y="2102837"/>
            <a:ext cx="443060" cy="646331"/>
          </a:xfrm>
          <a:prstGeom prst="rect">
            <a:avLst/>
          </a:prstGeom>
          <a:noFill/>
        </p:spPr>
        <p:txBody>
          <a:bodyPr wrap="square" rtlCol="0">
            <a:spAutoFit/>
          </a:bodyPr>
          <a:lstStyle/>
          <a:p>
            <a:r>
              <a:rPr lang="en-SG" sz="3600" b="1" dirty="0">
                <a:solidFill>
                  <a:schemeClr val="bg2">
                    <a:lumMod val="25000"/>
                  </a:schemeClr>
                </a:solidFill>
                <a:latin typeface="Quicksand" panose="02070303000000060000" pitchFamily="18" charset="0"/>
              </a:rPr>
              <a:t>8</a:t>
            </a:r>
          </a:p>
        </p:txBody>
      </p:sp>
      <p:sp>
        <p:nvSpPr>
          <p:cNvPr id="10" name="TextBox 9">
            <a:extLst>
              <a:ext uri="{FF2B5EF4-FFF2-40B4-BE49-F238E27FC236}">
                <a16:creationId xmlns:a16="http://schemas.microsoft.com/office/drawing/2014/main" id="{24F092D0-1028-4495-97F3-7E4C68F38B58}"/>
              </a:ext>
            </a:extLst>
          </p:cNvPr>
          <p:cNvSpPr txBox="1"/>
          <p:nvPr/>
        </p:nvSpPr>
        <p:spPr>
          <a:xfrm>
            <a:off x="2010879" y="2749166"/>
            <a:ext cx="600346" cy="646331"/>
          </a:xfrm>
          <a:prstGeom prst="rect">
            <a:avLst/>
          </a:prstGeom>
          <a:noFill/>
        </p:spPr>
        <p:txBody>
          <a:bodyPr wrap="square" rtlCol="0">
            <a:spAutoFit/>
          </a:bodyPr>
          <a:lstStyle/>
          <a:p>
            <a:pPr algn="ctr"/>
            <a:r>
              <a:rPr lang="en-SG" sz="3600" b="1" dirty="0">
                <a:solidFill>
                  <a:schemeClr val="bg2">
                    <a:lumMod val="25000"/>
                  </a:schemeClr>
                </a:solidFill>
                <a:latin typeface="Quicksand" panose="02070303000000060000" pitchFamily="18" charset="0"/>
              </a:rPr>
              <a:t>11</a:t>
            </a:r>
          </a:p>
        </p:txBody>
      </p:sp>
      <p:cxnSp>
        <p:nvCxnSpPr>
          <p:cNvPr id="12" name="Straight Connector 11">
            <a:extLst>
              <a:ext uri="{FF2B5EF4-FFF2-40B4-BE49-F238E27FC236}">
                <a16:creationId xmlns:a16="http://schemas.microsoft.com/office/drawing/2014/main" id="{F91ACB85-A485-4ADE-9A81-2AD798E1A80E}"/>
              </a:ext>
            </a:extLst>
          </p:cNvPr>
          <p:cNvCxnSpPr>
            <a:cxnSpLocks/>
          </p:cNvCxnSpPr>
          <p:nvPr/>
        </p:nvCxnSpPr>
        <p:spPr>
          <a:xfrm>
            <a:off x="1734532" y="2749166"/>
            <a:ext cx="116694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B465E3C-A2D0-4A4B-87B4-4CEAD3154EB8}"/>
              </a:ext>
            </a:extLst>
          </p:cNvPr>
          <p:cNvSpPr txBox="1"/>
          <p:nvPr/>
        </p:nvSpPr>
        <p:spPr>
          <a:xfrm>
            <a:off x="381989" y="3238667"/>
            <a:ext cx="2752628" cy="584775"/>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2 Oct 2018 – </a:t>
            </a:r>
          </a:p>
          <a:p>
            <a:r>
              <a:rPr lang="en-SG" sz="1600" dirty="0">
                <a:solidFill>
                  <a:schemeClr val="bg2">
                    <a:lumMod val="25000"/>
                  </a:schemeClr>
                </a:solidFill>
                <a:latin typeface="Quicksand" panose="02070303000000060000" pitchFamily="18" charset="0"/>
              </a:rPr>
              <a:t>     16 Oct 2018</a:t>
            </a:r>
          </a:p>
        </p:txBody>
      </p:sp>
      <p:pic>
        <p:nvPicPr>
          <p:cNvPr id="21" name="Graphic 20">
            <a:extLst>
              <a:ext uri="{FF2B5EF4-FFF2-40B4-BE49-F238E27FC236}">
                <a16:creationId xmlns:a16="http://schemas.microsoft.com/office/drawing/2014/main" id="{64BA4746-6DA6-4543-BE22-950C89D05F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6285" y="2008691"/>
            <a:ext cx="348006" cy="348006"/>
          </a:xfrm>
          <a:prstGeom prst="rect">
            <a:avLst/>
          </a:prstGeom>
        </p:spPr>
      </p:pic>
      <p:pic>
        <p:nvPicPr>
          <p:cNvPr id="22" name="Graphic 21">
            <a:extLst>
              <a:ext uri="{FF2B5EF4-FFF2-40B4-BE49-F238E27FC236}">
                <a16:creationId xmlns:a16="http://schemas.microsoft.com/office/drawing/2014/main" id="{E67BF003-D1F3-407E-AA00-EF6C9B130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2814" y="2645152"/>
            <a:ext cx="348006" cy="348006"/>
          </a:xfrm>
          <a:prstGeom prst="rect">
            <a:avLst/>
          </a:prstGeom>
        </p:spPr>
      </p:pic>
      <p:pic>
        <p:nvPicPr>
          <p:cNvPr id="23" name="Graphic 22">
            <a:extLst>
              <a:ext uri="{FF2B5EF4-FFF2-40B4-BE49-F238E27FC236}">
                <a16:creationId xmlns:a16="http://schemas.microsoft.com/office/drawing/2014/main" id="{BF249664-244E-45A3-AFD1-84A484BEF2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2814" y="3287595"/>
            <a:ext cx="348006" cy="348006"/>
          </a:xfrm>
          <a:prstGeom prst="rect">
            <a:avLst/>
          </a:prstGeom>
        </p:spPr>
      </p:pic>
      <p:sp>
        <p:nvSpPr>
          <p:cNvPr id="24" name="TextBox 23">
            <a:extLst>
              <a:ext uri="{FF2B5EF4-FFF2-40B4-BE49-F238E27FC236}">
                <a16:creationId xmlns:a16="http://schemas.microsoft.com/office/drawing/2014/main" id="{EDF6FC95-8FBD-41FA-814D-6582B259826C}"/>
              </a:ext>
            </a:extLst>
          </p:cNvPr>
          <p:cNvSpPr txBox="1"/>
          <p:nvPr/>
        </p:nvSpPr>
        <p:spPr>
          <a:xfrm>
            <a:off x="4490820" y="2013417"/>
            <a:ext cx="2218324"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Internal Meetings</a:t>
            </a:r>
          </a:p>
        </p:txBody>
      </p:sp>
      <p:sp>
        <p:nvSpPr>
          <p:cNvPr id="25" name="TextBox 24">
            <a:extLst>
              <a:ext uri="{FF2B5EF4-FFF2-40B4-BE49-F238E27FC236}">
                <a16:creationId xmlns:a16="http://schemas.microsoft.com/office/drawing/2014/main" id="{97EBC18C-D937-4CE9-B0E7-7A1A675D964B}"/>
              </a:ext>
            </a:extLst>
          </p:cNvPr>
          <p:cNvSpPr txBox="1"/>
          <p:nvPr/>
        </p:nvSpPr>
        <p:spPr>
          <a:xfrm>
            <a:off x="4490818" y="2640585"/>
            <a:ext cx="2313687"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Supervisor Meetings</a:t>
            </a:r>
          </a:p>
        </p:txBody>
      </p:sp>
      <p:sp>
        <p:nvSpPr>
          <p:cNvPr id="26" name="TextBox 25">
            <a:extLst>
              <a:ext uri="{FF2B5EF4-FFF2-40B4-BE49-F238E27FC236}">
                <a16:creationId xmlns:a16="http://schemas.microsoft.com/office/drawing/2014/main" id="{E1B1BCAB-2B46-407D-A834-4BE1D6A1C24A}"/>
              </a:ext>
            </a:extLst>
          </p:cNvPr>
          <p:cNvSpPr txBox="1"/>
          <p:nvPr/>
        </p:nvSpPr>
        <p:spPr>
          <a:xfrm>
            <a:off x="4490822" y="3287595"/>
            <a:ext cx="2037695"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Client Meetings</a:t>
            </a:r>
          </a:p>
        </p:txBody>
      </p:sp>
      <p:cxnSp>
        <p:nvCxnSpPr>
          <p:cNvPr id="30" name="Straight Connector 29">
            <a:extLst>
              <a:ext uri="{FF2B5EF4-FFF2-40B4-BE49-F238E27FC236}">
                <a16:creationId xmlns:a16="http://schemas.microsoft.com/office/drawing/2014/main" id="{935935DC-8D3E-476B-8964-58D4E1F6D553}"/>
              </a:ext>
            </a:extLst>
          </p:cNvPr>
          <p:cNvCxnSpPr>
            <a:cxnSpLocks/>
          </p:cNvCxnSpPr>
          <p:nvPr/>
        </p:nvCxnSpPr>
        <p:spPr>
          <a:xfrm>
            <a:off x="6939700" y="2819155"/>
            <a:ext cx="17910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870A23-8838-4DDC-8A7C-60FF461D35ED}"/>
              </a:ext>
            </a:extLst>
          </p:cNvPr>
          <p:cNvCxnSpPr>
            <a:cxnSpLocks/>
          </p:cNvCxnSpPr>
          <p:nvPr/>
        </p:nvCxnSpPr>
        <p:spPr>
          <a:xfrm>
            <a:off x="6938130" y="3461598"/>
            <a:ext cx="17910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9EC0B80-873C-469E-A6BB-A04064E4A386}"/>
              </a:ext>
            </a:extLst>
          </p:cNvPr>
          <p:cNvSpPr txBox="1"/>
          <p:nvPr/>
        </p:nvSpPr>
        <p:spPr>
          <a:xfrm>
            <a:off x="6490356" y="2000069"/>
            <a:ext cx="1399879" cy="369332"/>
          </a:xfrm>
          <a:prstGeom prst="rect">
            <a:avLst/>
          </a:prstGeom>
          <a:noFill/>
        </p:spPr>
        <p:txBody>
          <a:bodyPr wrap="square" rtlCol="0">
            <a:spAutoFit/>
          </a:bodyPr>
          <a:lstStyle/>
          <a:p>
            <a:r>
              <a:rPr lang="en-SG" dirty="0">
                <a:solidFill>
                  <a:schemeClr val="bg2">
                    <a:lumMod val="25000"/>
                  </a:schemeClr>
                </a:solidFill>
                <a:latin typeface="Quicksand" panose="02070303000000060000" pitchFamily="18" charset="0"/>
              </a:rPr>
              <a:t>8 Oct 2018</a:t>
            </a:r>
          </a:p>
        </p:txBody>
      </p:sp>
      <p:pic>
        <p:nvPicPr>
          <p:cNvPr id="34" name="Graphic 33" descr="Television">
            <a:extLst>
              <a:ext uri="{FF2B5EF4-FFF2-40B4-BE49-F238E27FC236}">
                <a16:creationId xmlns:a16="http://schemas.microsoft.com/office/drawing/2014/main" id="{0D3F7202-F6EE-4A10-B6D1-6FB74FDE6F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0899" y="1465677"/>
            <a:ext cx="2313688" cy="2313688"/>
          </a:xfrm>
          <a:prstGeom prst="rect">
            <a:avLst/>
          </a:prstGeom>
          <a:effectLst>
            <a:glow rad="139700">
              <a:schemeClr val="accent3">
                <a:satMod val="175000"/>
                <a:alpha val="40000"/>
              </a:schemeClr>
            </a:glow>
          </a:effectLst>
        </p:spPr>
      </p:pic>
      <p:sp>
        <p:nvSpPr>
          <p:cNvPr id="35" name="TextBox 34">
            <a:extLst>
              <a:ext uri="{FF2B5EF4-FFF2-40B4-BE49-F238E27FC236}">
                <a16:creationId xmlns:a16="http://schemas.microsoft.com/office/drawing/2014/main" id="{213DCB75-18B2-473D-8DFA-EBD354801666}"/>
              </a:ext>
            </a:extLst>
          </p:cNvPr>
          <p:cNvSpPr txBox="1"/>
          <p:nvPr/>
        </p:nvSpPr>
        <p:spPr>
          <a:xfrm>
            <a:off x="9219795" y="2207093"/>
            <a:ext cx="1515899" cy="646331"/>
          </a:xfrm>
          <a:prstGeom prst="rect">
            <a:avLst/>
          </a:prstGeom>
          <a:noFill/>
        </p:spPr>
        <p:txBody>
          <a:bodyPr wrap="square" rtlCol="0">
            <a:spAutoFit/>
          </a:bodyPr>
          <a:lstStyle/>
          <a:p>
            <a:pPr algn="ctr"/>
            <a:r>
              <a:rPr lang="en-US" sz="2000" b="1" dirty="0">
                <a:solidFill>
                  <a:schemeClr val="bg2">
                    <a:lumMod val="25000"/>
                  </a:schemeClr>
                </a:solidFill>
                <a:latin typeface="Quicksand" panose="02070303000000060000" pitchFamily="18" charset="0"/>
              </a:rPr>
              <a:t>Mid Term</a:t>
            </a:r>
          </a:p>
          <a:p>
            <a:pPr algn="ctr"/>
            <a:r>
              <a:rPr lang="en-US" sz="1600" b="1" dirty="0">
                <a:solidFill>
                  <a:schemeClr val="bg2">
                    <a:lumMod val="25000"/>
                  </a:schemeClr>
                </a:solidFill>
                <a:latin typeface="Quicksand" panose="02070303000000060000" pitchFamily="18" charset="0"/>
              </a:rPr>
              <a:t>8 Oct 2018</a:t>
            </a:r>
          </a:p>
        </p:txBody>
      </p:sp>
    </p:spTree>
    <p:extLst>
      <p:ext uri="{BB962C8B-B14F-4D97-AF65-F5344CB8AC3E}">
        <p14:creationId xmlns:p14="http://schemas.microsoft.com/office/powerpoint/2010/main" val="66777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523138" y="325342"/>
            <a:ext cx="369861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Risk Assessment </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351937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Low</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637244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Medium</a:t>
            </a:r>
          </a:p>
        </p:txBody>
      </p:sp>
      <p:sp>
        <p:nvSpPr>
          <p:cNvPr id="25" name="Rectangle: Top Corners Rounded 24">
            <a:extLst>
              <a:ext uri="{FF2B5EF4-FFF2-40B4-BE49-F238E27FC236}">
                <a16:creationId xmlns:a16="http://schemas.microsoft.com/office/drawing/2014/main" id="{19CF42C7-F840-43EC-AE57-4156B21D2D8D}"/>
              </a:ext>
            </a:extLst>
          </p:cNvPr>
          <p:cNvSpPr/>
          <p:nvPr/>
        </p:nvSpPr>
        <p:spPr>
          <a:xfrm>
            <a:off x="922551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High</a:t>
            </a:r>
          </a:p>
        </p:txBody>
      </p:sp>
      <p:sp>
        <p:nvSpPr>
          <p:cNvPr id="3" name="TextBox 2">
            <a:extLst>
              <a:ext uri="{FF2B5EF4-FFF2-40B4-BE49-F238E27FC236}">
                <a16:creationId xmlns:a16="http://schemas.microsoft.com/office/drawing/2014/main" id="{E96C4A60-16D1-427D-B5DE-ACE60FC43325}"/>
              </a:ext>
            </a:extLst>
          </p:cNvPr>
          <p:cNvSpPr txBox="1"/>
          <p:nvPr/>
        </p:nvSpPr>
        <p:spPr>
          <a:xfrm>
            <a:off x="7063559" y="1055434"/>
            <a:ext cx="1477125" cy="369332"/>
          </a:xfrm>
          <a:prstGeom prst="rect">
            <a:avLst/>
          </a:prstGeom>
          <a:noFill/>
        </p:spPr>
        <p:txBody>
          <a:bodyPr wrap="square" rtlCol="0">
            <a:spAutoFit/>
          </a:bodyPr>
          <a:lstStyle/>
          <a:p>
            <a:r>
              <a:rPr lang="en-SG" b="1" dirty="0">
                <a:solidFill>
                  <a:schemeClr val="bg1">
                    <a:lumMod val="50000"/>
                  </a:schemeClr>
                </a:solidFill>
                <a:latin typeface="Quicksand" panose="02070303000000060000" pitchFamily="18" charset="0"/>
              </a:rPr>
              <a:t>Likelihood</a:t>
            </a:r>
          </a:p>
        </p:txBody>
      </p:sp>
      <p:sp>
        <p:nvSpPr>
          <p:cNvPr id="26" name="Rectangle: Top Corners Rounded 25">
            <a:extLst>
              <a:ext uri="{FF2B5EF4-FFF2-40B4-BE49-F238E27FC236}">
                <a16:creationId xmlns:a16="http://schemas.microsoft.com/office/drawing/2014/main" id="{02C13D97-251B-4B73-9038-3FAAE5537BD0}"/>
              </a:ext>
            </a:extLst>
          </p:cNvPr>
          <p:cNvSpPr/>
          <p:nvPr/>
        </p:nvSpPr>
        <p:spPr>
          <a:xfrm>
            <a:off x="591876" y="3377613"/>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High</a:t>
            </a:r>
          </a:p>
        </p:txBody>
      </p:sp>
      <p:sp>
        <p:nvSpPr>
          <p:cNvPr id="27" name="Rectangle: Top Corners Rounded 26">
            <a:extLst>
              <a:ext uri="{FF2B5EF4-FFF2-40B4-BE49-F238E27FC236}">
                <a16:creationId xmlns:a16="http://schemas.microsoft.com/office/drawing/2014/main" id="{C7A20859-4625-4172-A435-BD36D8834FE0}"/>
              </a:ext>
            </a:extLst>
          </p:cNvPr>
          <p:cNvSpPr/>
          <p:nvPr/>
        </p:nvSpPr>
        <p:spPr>
          <a:xfrm>
            <a:off x="591876" y="2707764"/>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High</a:t>
            </a:r>
          </a:p>
        </p:txBody>
      </p:sp>
      <p:sp>
        <p:nvSpPr>
          <p:cNvPr id="28" name="Rectangle: Top Corners Rounded 27">
            <a:extLst>
              <a:ext uri="{FF2B5EF4-FFF2-40B4-BE49-F238E27FC236}">
                <a16:creationId xmlns:a16="http://schemas.microsoft.com/office/drawing/2014/main" id="{0D785377-DBE6-446C-93A6-10DD284AF12D}"/>
              </a:ext>
            </a:extLst>
          </p:cNvPr>
          <p:cNvSpPr/>
          <p:nvPr/>
        </p:nvSpPr>
        <p:spPr>
          <a:xfrm>
            <a:off x="591876" y="2037915"/>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High</a:t>
            </a:r>
          </a:p>
        </p:txBody>
      </p:sp>
      <p:sp>
        <p:nvSpPr>
          <p:cNvPr id="29" name="TextBox 28">
            <a:extLst>
              <a:ext uri="{FF2B5EF4-FFF2-40B4-BE49-F238E27FC236}">
                <a16:creationId xmlns:a16="http://schemas.microsoft.com/office/drawing/2014/main" id="{A8DAA2BE-3942-41DB-B615-74B7F234935E}"/>
              </a:ext>
            </a:extLst>
          </p:cNvPr>
          <p:cNvSpPr txBox="1"/>
          <p:nvPr/>
        </p:nvSpPr>
        <p:spPr>
          <a:xfrm>
            <a:off x="1378902" y="3935094"/>
            <a:ext cx="1156907" cy="369332"/>
          </a:xfrm>
          <a:prstGeom prst="rect">
            <a:avLst/>
          </a:prstGeom>
          <a:noFill/>
        </p:spPr>
        <p:txBody>
          <a:bodyPr wrap="square" rtlCol="0">
            <a:spAutoFit/>
          </a:bodyPr>
          <a:lstStyle/>
          <a:p>
            <a:r>
              <a:rPr lang="en-SG" b="1" dirty="0">
                <a:solidFill>
                  <a:schemeClr val="bg1">
                    <a:lumMod val="50000"/>
                  </a:schemeClr>
                </a:solidFill>
                <a:latin typeface="Bahnschrift" panose="020B0502040204020203" pitchFamily="34" charset="0"/>
              </a:rPr>
              <a:t>Impact</a:t>
            </a:r>
          </a:p>
        </p:txBody>
      </p:sp>
      <p:sp>
        <p:nvSpPr>
          <p:cNvPr id="5" name="Rectangle 4">
            <a:extLst>
              <a:ext uri="{FF2B5EF4-FFF2-40B4-BE49-F238E27FC236}">
                <a16:creationId xmlns:a16="http://schemas.microsoft.com/office/drawing/2014/main" id="{D5D9252B-B9B3-4EA4-9B87-BA15D7DC7F06}"/>
              </a:ext>
            </a:extLst>
          </p:cNvPr>
          <p:cNvSpPr/>
          <p:nvPr/>
        </p:nvSpPr>
        <p:spPr>
          <a:xfrm>
            <a:off x="3519374" y="2037915"/>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a:t>
            </a:r>
          </a:p>
        </p:txBody>
      </p:sp>
      <p:sp>
        <p:nvSpPr>
          <p:cNvPr id="30" name="Rectangle 29">
            <a:extLst>
              <a:ext uri="{FF2B5EF4-FFF2-40B4-BE49-F238E27FC236}">
                <a16:creationId xmlns:a16="http://schemas.microsoft.com/office/drawing/2014/main" id="{C3E3F45C-439F-44FF-9CE0-4EB00779148A}"/>
              </a:ext>
            </a:extLst>
          </p:cNvPr>
          <p:cNvSpPr/>
          <p:nvPr/>
        </p:nvSpPr>
        <p:spPr>
          <a:xfrm>
            <a:off x="351937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C</a:t>
            </a:r>
          </a:p>
        </p:txBody>
      </p:sp>
      <p:sp>
        <p:nvSpPr>
          <p:cNvPr id="31" name="Rectangle 30">
            <a:extLst>
              <a:ext uri="{FF2B5EF4-FFF2-40B4-BE49-F238E27FC236}">
                <a16:creationId xmlns:a16="http://schemas.microsoft.com/office/drawing/2014/main" id="{A9B66E6D-C2F2-4030-B67B-5287AF8A9D81}"/>
              </a:ext>
            </a:extLst>
          </p:cNvPr>
          <p:cNvSpPr/>
          <p:nvPr/>
        </p:nvSpPr>
        <p:spPr>
          <a:xfrm>
            <a:off x="637244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C</a:t>
            </a:r>
          </a:p>
        </p:txBody>
      </p:sp>
      <p:sp>
        <p:nvSpPr>
          <p:cNvPr id="32" name="Rectangle 31">
            <a:extLst>
              <a:ext uri="{FF2B5EF4-FFF2-40B4-BE49-F238E27FC236}">
                <a16:creationId xmlns:a16="http://schemas.microsoft.com/office/drawing/2014/main" id="{68DB05A8-051B-4789-95D8-7392018463D8}"/>
              </a:ext>
            </a:extLst>
          </p:cNvPr>
          <p:cNvSpPr/>
          <p:nvPr/>
        </p:nvSpPr>
        <p:spPr>
          <a:xfrm>
            <a:off x="922551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a:t>
            </a:r>
          </a:p>
        </p:txBody>
      </p:sp>
      <p:sp>
        <p:nvSpPr>
          <p:cNvPr id="33" name="Rectangle 32">
            <a:extLst>
              <a:ext uri="{FF2B5EF4-FFF2-40B4-BE49-F238E27FC236}">
                <a16:creationId xmlns:a16="http://schemas.microsoft.com/office/drawing/2014/main" id="{68237732-BB20-4C3D-AC8C-66FD4BF41540}"/>
              </a:ext>
            </a:extLst>
          </p:cNvPr>
          <p:cNvSpPr/>
          <p:nvPr/>
        </p:nvSpPr>
        <p:spPr>
          <a:xfrm>
            <a:off x="922551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A</a:t>
            </a:r>
          </a:p>
        </p:txBody>
      </p:sp>
      <p:sp>
        <p:nvSpPr>
          <p:cNvPr id="34" name="Rectangle 33">
            <a:extLst>
              <a:ext uri="{FF2B5EF4-FFF2-40B4-BE49-F238E27FC236}">
                <a16:creationId xmlns:a16="http://schemas.microsoft.com/office/drawing/2014/main" id="{BC57A005-3888-46BA-B801-DA6AF5703A55}"/>
              </a:ext>
            </a:extLst>
          </p:cNvPr>
          <p:cNvSpPr/>
          <p:nvPr/>
        </p:nvSpPr>
        <p:spPr>
          <a:xfrm>
            <a:off x="637244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a:t>
            </a:r>
          </a:p>
        </p:txBody>
      </p:sp>
      <p:sp>
        <p:nvSpPr>
          <p:cNvPr id="35" name="Rectangle 34">
            <a:extLst>
              <a:ext uri="{FF2B5EF4-FFF2-40B4-BE49-F238E27FC236}">
                <a16:creationId xmlns:a16="http://schemas.microsoft.com/office/drawing/2014/main" id="{3441B0D0-7A4A-4FD9-AEA0-AF1375D625D1}"/>
              </a:ext>
            </a:extLst>
          </p:cNvPr>
          <p:cNvSpPr/>
          <p:nvPr/>
        </p:nvSpPr>
        <p:spPr>
          <a:xfrm>
            <a:off x="351937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C</a:t>
            </a:r>
          </a:p>
        </p:txBody>
      </p:sp>
      <p:sp>
        <p:nvSpPr>
          <p:cNvPr id="36" name="Rectangle 35">
            <a:extLst>
              <a:ext uri="{FF2B5EF4-FFF2-40B4-BE49-F238E27FC236}">
                <a16:creationId xmlns:a16="http://schemas.microsoft.com/office/drawing/2014/main" id="{196C013B-BC62-4B76-AEEF-28EBB65FF2DC}"/>
              </a:ext>
            </a:extLst>
          </p:cNvPr>
          <p:cNvSpPr/>
          <p:nvPr/>
        </p:nvSpPr>
        <p:spPr>
          <a:xfrm>
            <a:off x="6372444" y="2034002"/>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A</a:t>
            </a:r>
          </a:p>
        </p:txBody>
      </p:sp>
      <p:sp>
        <p:nvSpPr>
          <p:cNvPr id="37" name="Rectangle 36">
            <a:extLst>
              <a:ext uri="{FF2B5EF4-FFF2-40B4-BE49-F238E27FC236}">
                <a16:creationId xmlns:a16="http://schemas.microsoft.com/office/drawing/2014/main" id="{175D85A3-6E32-47B7-AFA8-210088AA9E67}"/>
              </a:ext>
            </a:extLst>
          </p:cNvPr>
          <p:cNvSpPr/>
          <p:nvPr/>
        </p:nvSpPr>
        <p:spPr>
          <a:xfrm>
            <a:off x="9225514" y="2037915"/>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A</a:t>
            </a:r>
          </a:p>
        </p:txBody>
      </p:sp>
      <p:sp>
        <p:nvSpPr>
          <p:cNvPr id="38" name="TextBox 37">
            <a:extLst>
              <a:ext uri="{FF2B5EF4-FFF2-40B4-BE49-F238E27FC236}">
                <a16:creationId xmlns:a16="http://schemas.microsoft.com/office/drawing/2014/main" id="{02DF5D0E-CC6C-4435-A03A-C4B1B1B2AD9E}"/>
              </a:ext>
            </a:extLst>
          </p:cNvPr>
          <p:cNvSpPr txBox="1"/>
          <p:nvPr/>
        </p:nvSpPr>
        <p:spPr>
          <a:xfrm>
            <a:off x="1201475" y="5014653"/>
            <a:ext cx="1481474" cy="369332"/>
          </a:xfrm>
          <a:prstGeom prst="rect">
            <a:avLst/>
          </a:prstGeom>
          <a:noFill/>
        </p:spPr>
        <p:txBody>
          <a:bodyPr wrap="square" rtlCol="0">
            <a:spAutoFit/>
          </a:bodyPr>
          <a:lstStyle/>
          <a:p>
            <a:r>
              <a:rPr lang="en-SG" dirty="0">
                <a:latin typeface="Bahnschrift" panose="020B0502040204020203" pitchFamily="34" charset="0"/>
              </a:rPr>
              <a:t>‘A’ Risks</a:t>
            </a:r>
          </a:p>
        </p:txBody>
      </p:sp>
      <p:sp>
        <p:nvSpPr>
          <p:cNvPr id="39" name="Rectangle 38">
            <a:extLst>
              <a:ext uri="{FF2B5EF4-FFF2-40B4-BE49-F238E27FC236}">
                <a16:creationId xmlns:a16="http://schemas.microsoft.com/office/drawing/2014/main" id="{6DBCE069-F353-4A9B-A47F-6D78C412359B}"/>
              </a:ext>
            </a:extLst>
          </p:cNvPr>
          <p:cNvSpPr/>
          <p:nvPr/>
        </p:nvSpPr>
        <p:spPr>
          <a:xfrm>
            <a:off x="2842969" y="4965403"/>
            <a:ext cx="8260966"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Requires the most attention and most well developed mitigation plans</a:t>
            </a:r>
          </a:p>
        </p:txBody>
      </p:sp>
      <p:sp>
        <p:nvSpPr>
          <p:cNvPr id="40" name="TextBox 39">
            <a:extLst>
              <a:ext uri="{FF2B5EF4-FFF2-40B4-BE49-F238E27FC236}">
                <a16:creationId xmlns:a16="http://schemas.microsoft.com/office/drawing/2014/main" id="{1FBAF354-5DB3-4422-BAA4-291573566626}"/>
              </a:ext>
            </a:extLst>
          </p:cNvPr>
          <p:cNvSpPr txBox="1"/>
          <p:nvPr/>
        </p:nvSpPr>
        <p:spPr>
          <a:xfrm>
            <a:off x="1201474" y="5733774"/>
            <a:ext cx="1481474" cy="369332"/>
          </a:xfrm>
          <a:prstGeom prst="rect">
            <a:avLst/>
          </a:prstGeom>
          <a:noFill/>
        </p:spPr>
        <p:txBody>
          <a:bodyPr wrap="square" rtlCol="0">
            <a:spAutoFit/>
          </a:bodyPr>
          <a:lstStyle/>
          <a:p>
            <a:r>
              <a:rPr lang="en-SG" dirty="0">
                <a:latin typeface="Bahnschrift" panose="020B0502040204020203" pitchFamily="34" charset="0"/>
              </a:rPr>
              <a:t>‘C’ Risks</a:t>
            </a:r>
          </a:p>
        </p:txBody>
      </p:sp>
      <p:sp>
        <p:nvSpPr>
          <p:cNvPr id="41" name="Rectangle 40">
            <a:extLst>
              <a:ext uri="{FF2B5EF4-FFF2-40B4-BE49-F238E27FC236}">
                <a16:creationId xmlns:a16="http://schemas.microsoft.com/office/drawing/2014/main" id="{BEEF8362-BEEF-4A48-8744-D2A3138060AB}"/>
              </a:ext>
            </a:extLst>
          </p:cNvPr>
          <p:cNvSpPr/>
          <p:nvPr/>
        </p:nvSpPr>
        <p:spPr>
          <a:xfrm>
            <a:off x="2842969" y="5589549"/>
            <a:ext cx="8260966" cy="65778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There is a possibility of occurring but it deserves the least amount of planning</a:t>
            </a:r>
          </a:p>
        </p:txBody>
      </p:sp>
    </p:spTree>
    <p:extLst>
      <p:ext uri="{BB962C8B-B14F-4D97-AF65-F5344CB8AC3E}">
        <p14:creationId xmlns:p14="http://schemas.microsoft.com/office/powerpoint/2010/main" val="2346345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C41ECD29-5A03-4A66-AC4C-3AC62309FD58}"/>
              </a:ext>
            </a:extLst>
          </p:cNvPr>
          <p:cNvSpPr/>
          <p:nvPr/>
        </p:nvSpPr>
        <p:spPr>
          <a:xfrm>
            <a:off x="331304" y="355504"/>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Risk Statement</a:t>
            </a:r>
            <a:endParaRPr lang="en-SG" sz="1600"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657F51E6-877A-4C4B-8418-EA679DFC24C1}"/>
              </a:ext>
            </a:extLst>
          </p:cNvPr>
          <p:cNvSpPr/>
          <p:nvPr/>
        </p:nvSpPr>
        <p:spPr>
          <a:xfrm>
            <a:off x="8301164" y="355501"/>
            <a:ext cx="978011"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Impact</a:t>
            </a:r>
            <a:endParaRPr lang="en-SG" sz="1600" b="1" dirty="0">
              <a:solidFill>
                <a:schemeClr val="tx1"/>
              </a:solidFill>
              <a:latin typeface="Bahnschrift" panose="020B0502040204020203" pitchFamily="34" charset="0"/>
            </a:endParaRPr>
          </a:p>
        </p:txBody>
      </p:sp>
      <p:sp>
        <p:nvSpPr>
          <p:cNvPr id="7" name="Rectangle: Top Corners Rounded 6">
            <a:extLst>
              <a:ext uri="{FF2B5EF4-FFF2-40B4-BE49-F238E27FC236}">
                <a16:creationId xmlns:a16="http://schemas.microsoft.com/office/drawing/2014/main" id="{9E9F845F-A19B-4654-B610-6919B0A37003}"/>
              </a:ext>
            </a:extLst>
          </p:cNvPr>
          <p:cNvSpPr/>
          <p:nvPr/>
        </p:nvSpPr>
        <p:spPr>
          <a:xfrm>
            <a:off x="7164127" y="355502"/>
            <a:ext cx="978011"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Level</a:t>
            </a:r>
            <a:endParaRPr lang="en-SG" sz="1600" b="1" dirty="0">
              <a:solidFill>
                <a:schemeClr val="tx1"/>
              </a:solidFill>
              <a:latin typeface="Bahnschrift" panose="020B0502040204020203" pitchFamily="34" charset="0"/>
            </a:endParaRPr>
          </a:p>
        </p:txBody>
      </p:sp>
      <p:sp>
        <p:nvSpPr>
          <p:cNvPr id="8" name="Rectangle: Top Corners Rounded 7">
            <a:extLst>
              <a:ext uri="{FF2B5EF4-FFF2-40B4-BE49-F238E27FC236}">
                <a16:creationId xmlns:a16="http://schemas.microsoft.com/office/drawing/2014/main" id="{509D61D7-7071-4BAD-BAE4-E617DB2F7E1F}"/>
              </a:ext>
            </a:extLst>
          </p:cNvPr>
          <p:cNvSpPr/>
          <p:nvPr/>
        </p:nvSpPr>
        <p:spPr>
          <a:xfrm>
            <a:off x="5642778" y="355503"/>
            <a:ext cx="1362323"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Likelihood</a:t>
            </a:r>
            <a:endParaRPr lang="en-SG" sz="1600" b="1" dirty="0">
              <a:solidFill>
                <a:schemeClr val="tx1"/>
              </a:solidFill>
              <a:latin typeface="Bahnschrift" panose="020B0502040204020203" pitchFamily="34" charset="0"/>
            </a:endParaRPr>
          </a:p>
        </p:txBody>
      </p:sp>
      <p:sp>
        <p:nvSpPr>
          <p:cNvPr id="9" name="Rectangle: Top Corners Rounded 8">
            <a:extLst>
              <a:ext uri="{FF2B5EF4-FFF2-40B4-BE49-F238E27FC236}">
                <a16:creationId xmlns:a16="http://schemas.microsoft.com/office/drawing/2014/main" id="{7E40343D-AAB0-47D7-808E-08F1610E06F3}"/>
              </a:ext>
            </a:extLst>
          </p:cNvPr>
          <p:cNvSpPr/>
          <p:nvPr/>
        </p:nvSpPr>
        <p:spPr>
          <a:xfrm>
            <a:off x="2987040" y="355503"/>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Consequences</a:t>
            </a:r>
            <a:endParaRPr lang="en-SG" sz="1600" b="1" dirty="0">
              <a:solidFill>
                <a:schemeClr val="tx1"/>
              </a:solidFill>
              <a:latin typeface="Bahnschrift" panose="020B0502040204020203" pitchFamily="34" charset="0"/>
            </a:endParaRPr>
          </a:p>
        </p:txBody>
      </p:sp>
      <p:sp>
        <p:nvSpPr>
          <p:cNvPr id="10" name="Rectangle: Top Corners Rounded 9">
            <a:extLst>
              <a:ext uri="{FF2B5EF4-FFF2-40B4-BE49-F238E27FC236}">
                <a16:creationId xmlns:a16="http://schemas.microsoft.com/office/drawing/2014/main" id="{314CFCD8-D6C6-43CC-8890-1416402262A0}"/>
              </a:ext>
            </a:extLst>
          </p:cNvPr>
          <p:cNvSpPr/>
          <p:nvPr/>
        </p:nvSpPr>
        <p:spPr>
          <a:xfrm>
            <a:off x="9438199" y="355501"/>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Mitigation Plan</a:t>
            </a:r>
            <a:endParaRPr lang="en-SG" sz="1600" b="1" dirty="0">
              <a:solidFill>
                <a:schemeClr val="tx1"/>
              </a:solidFill>
              <a:latin typeface="Bahnschrift" panose="020B0502040204020203" pitchFamily="34" charset="0"/>
            </a:endParaRPr>
          </a:p>
        </p:txBody>
      </p:sp>
      <p:sp>
        <p:nvSpPr>
          <p:cNvPr id="11" name="Rectangle 10">
            <a:extLst>
              <a:ext uri="{FF2B5EF4-FFF2-40B4-BE49-F238E27FC236}">
                <a16:creationId xmlns:a16="http://schemas.microsoft.com/office/drawing/2014/main" id="{5758CE95-811C-4D5A-9BA1-D8A8D62F4D31}"/>
              </a:ext>
            </a:extLst>
          </p:cNvPr>
          <p:cNvSpPr/>
          <p:nvPr/>
        </p:nvSpPr>
        <p:spPr>
          <a:xfrm>
            <a:off x="331304" y="912096"/>
            <a:ext cx="2496710" cy="159025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Bahnschrift" panose="020B0502040204020203" pitchFamily="34" charset="0"/>
              </a:rPr>
              <a:t>Project Management Risk</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Clients are not technology savvy </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Situations in which clients attempt to communicate their requirements but were misunderstood by the team</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4FAD7E70-BEAE-406D-A11F-FA3FD884BEDE}"/>
              </a:ext>
            </a:extLst>
          </p:cNvPr>
          <p:cNvSpPr/>
          <p:nvPr/>
        </p:nvSpPr>
        <p:spPr>
          <a:xfrm>
            <a:off x="5637476" y="912096"/>
            <a:ext cx="1362323"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0EBDC2FF-5665-49E5-BA24-0905632C715C}"/>
              </a:ext>
            </a:extLst>
          </p:cNvPr>
          <p:cNvSpPr/>
          <p:nvPr/>
        </p:nvSpPr>
        <p:spPr>
          <a:xfrm>
            <a:off x="7161476" y="912096"/>
            <a:ext cx="978011"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Medium</a:t>
            </a:r>
            <a:endParaRPr lang="en-SG" sz="14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DC470D14-74EC-499B-B28E-9A294E6EDA80}"/>
              </a:ext>
            </a:extLst>
          </p:cNvPr>
          <p:cNvSpPr/>
          <p:nvPr/>
        </p:nvSpPr>
        <p:spPr>
          <a:xfrm>
            <a:off x="8301163" y="912096"/>
            <a:ext cx="978011"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A</a:t>
            </a:r>
            <a:endParaRPr lang="en-SG" sz="14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C4CDE59A-15D1-43A0-8A22-6546445D4EDC}"/>
              </a:ext>
            </a:extLst>
          </p:cNvPr>
          <p:cNvSpPr/>
          <p:nvPr/>
        </p:nvSpPr>
        <p:spPr>
          <a:xfrm>
            <a:off x="9438199" y="912096"/>
            <a:ext cx="2496710"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Frequent User Testing</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Involve the client throughout the project to receive consistent feedback</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EB46C4ED-EEA3-42AE-B586-BD6298C3B8F9}"/>
              </a:ext>
            </a:extLst>
          </p:cNvPr>
          <p:cNvSpPr/>
          <p:nvPr/>
        </p:nvSpPr>
        <p:spPr>
          <a:xfrm>
            <a:off x="2987040" y="912095"/>
            <a:ext cx="2496710" cy="159025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Product might not match client’s needs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Additional time would be spent on reconstructing already completed functionalities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Significant delay in project progress</a:t>
            </a:r>
            <a:endParaRPr lang="en-SG" sz="1200" dirty="0">
              <a:solidFill>
                <a:schemeClr val="tx1"/>
              </a:solidFill>
              <a:latin typeface="Bahnschrift" panose="020B0502040204020203" pitchFamily="34" charset="0"/>
            </a:endParaRPr>
          </a:p>
        </p:txBody>
      </p:sp>
      <p:sp>
        <p:nvSpPr>
          <p:cNvPr id="17" name="Rectangle 16">
            <a:extLst>
              <a:ext uri="{FF2B5EF4-FFF2-40B4-BE49-F238E27FC236}">
                <a16:creationId xmlns:a16="http://schemas.microsoft.com/office/drawing/2014/main" id="{C6A43106-96EF-4FCB-B3B0-CE6CE7AA406C}"/>
              </a:ext>
            </a:extLst>
          </p:cNvPr>
          <p:cNvSpPr/>
          <p:nvPr/>
        </p:nvSpPr>
        <p:spPr>
          <a:xfrm>
            <a:off x="331304" y="2701135"/>
            <a:ext cx="2496710" cy="237743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Bahnschrift" panose="020B0502040204020203" pitchFamily="34" charset="0"/>
              </a:rPr>
              <a:t>Technical Risk</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Team is unfamiliar with the development and deployment environments (Jelastic Cloud)</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Team might not get used to the languages involved (</a:t>
            </a:r>
            <a:r>
              <a:rPr lang="en-US" sz="1200" dirty="0" err="1">
                <a:solidFill>
                  <a:schemeClr val="tx1"/>
                </a:solidFill>
                <a:latin typeface="Bahnschrift" panose="020B0502040204020203" pitchFamily="34" charset="0"/>
              </a:rPr>
              <a:t>Javascript</a:t>
            </a:r>
            <a:r>
              <a:rPr lang="en-US" sz="1200" dirty="0">
                <a:solidFill>
                  <a:schemeClr val="tx1"/>
                </a:solidFill>
                <a:latin typeface="Bahnschrift" panose="020B0502040204020203" pitchFamily="34" charset="0"/>
              </a:rPr>
              <a:t>, CSS)</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68D3E18A-0DEC-46BA-AB6B-63D52F784D09}"/>
              </a:ext>
            </a:extLst>
          </p:cNvPr>
          <p:cNvSpPr/>
          <p:nvPr/>
        </p:nvSpPr>
        <p:spPr>
          <a:xfrm>
            <a:off x="5637476" y="2701136"/>
            <a:ext cx="1362323"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AE0BD28C-CA68-4CA0-9121-F7518141C711}"/>
              </a:ext>
            </a:extLst>
          </p:cNvPr>
          <p:cNvSpPr/>
          <p:nvPr/>
        </p:nvSpPr>
        <p:spPr>
          <a:xfrm>
            <a:off x="7161476" y="270113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Low</a:t>
            </a:r>
            <a:endParaRPr lang="en-SG" sz="14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19FFCBB4-E703-49A5-9EED-40321F192E09}"/>
              </a:ext>
            </a:extLst>
          </p:cNvPr>
          <p:cNvSpPr/>
          <p:nvPr/>
        </p:nvSpPr>
        <p:spPr>
          <a:xfrm>
            <a:off x="8301163" y="270113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B</a:t>
            </a:r>
            <a:endParaRPr lang="en-SG" sz="14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6411C021-9F03-45DA-94FE-708D55306051}"/>
              </a:ext>
            </a:extLst>
          </p:cNvPr>
          <p:cNvSpPr/>
          <p:nvPr/>
        </p:nvSpPr>
        <p:spPr>
          <a:xfrm>
            <a:off x="9438199" y="2701136"/>
            <a:ext cx="2496710"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err="1">
                <a:solidFill>
                  <a:schemeClr val="tx1"/>
                </a:solidFill>
                <a:latin typeface="Bahnschrift" panose="020B0502040204020203" pitchFamily="34" charset="0"/>
              </a:rPr>
              <a:t>Finalise</a:t>
            </a:r>
            <a:r>
              <a:rPr lang="en-US" sz="1200" dirty="0">
                <a:solidFill>
                  <a:schemeClr val="tx1"/>
                </a:solidFill>
                <a:latin typeface="Bahnschrift" panose="020B0502040204020203" pitchFamily="34" charset="0"/>
              </a:rPr>
              <a:t> system architecture before commencement of project</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Have a more experienced member working with another member for the same functionality</a:t>
            </a:r>
          </a:p>
          <a:p>
            <a:pPr marL="285750" indent="-285750">
              <a:buFont typeface="Arial" panose="020B0604020202020204" pitchFamily="34" charset="0"/>
              <a:buChar char="•"/>
            </a:pPr>
            <a:r>
              <a:rPr lang="en-US" sz="1200" dirty="0" err="1">
                <a:solidFill>
                  <a:schemeClr val="tx1"/>
                </a:solidFill>
                <a:latin typeface="Bahnschrift" panose="020B0502040204020203" pitchFamily="34" charset="0"/>
              </a:rPr>
              <a:t>Familarise</a:t>
            </a:r>
            <a:r>
              <a:rPr lang="en-US" sz="1200" dirty="0">
                <a:solidFill>
                  <a:schemeClr val="tx1"/>
                </a:solidFill>
                <a:latin typeface="Bahnschrift" panose="020B0502040204020203" pitchFamily="34" charset="0"/>
              </a:rPr>
              <a:t> ourselves with the technical tools and environments that are to be implemented before development starts</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A20266CB-CF1F-4414-B6A0-F38C0B671327}"/>
              </a:ext>
            </a:extLst>
          </p:cNvPr>
          <p:cNvSpPr/>
          <p:nvPr/>
        </p:nvSpPr>
        <p:spPr>
          <a:xfrm>
            <a:off x="2987040" y="2701135"/>
            <a:ext cx="2496710" cy="237744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More time would be required to complete a functionality </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Significant delay in project progress considering the scale of our scope</a:t>
            </a:r>
            <a:endParaRPr lang="en-SG" sz="12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34141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58CE95-811C-4D5A-9BA1-D8A8D62F4D31}"/>
              </a:ext>
            </a:extLst>
          </p:cNvPr>
          <p:cNvSpPr/>
          <p:nvPr/>
        </p:nvSpPr>
        <p:spPr>
          <a:xfrm>
            <a:off x="331304" y="206734"/>
            <a:ext cx="2496710" cy="3222266"/>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Bahnschrift" panose="020B0502040204020203" pitchFamily="34" charset="0"/>
              </a:rPr>
              <a:t>Project Management Risk</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Majority of the teams would be taking 5 mods along side FYP</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Majority of the teams would be on internship in the earlier iterations</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4FAD7E70-BEAE-406D-A11F-FA3FD884BEDE}"/>
              </a:ext>
            </a:extLst>
          </p:cNvPr>
          <p:cNvSpPr/>
          <p:nvPr/>
        </p:nvSpPr>
        <p:spPr>
          <a:xfrm>
            <a:off x="5637476" y="206733"/>
            <a:ext cx="1362323"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0EBDC2FF-5665-49E5-BA24-0905632C715C}"/>
              </a:ext>
            </a:extLst>
          </p:cNvPr>
          <p:cNvSpPr/>
          <p:nvPr/>
        </p:nvSpPr>
        <p:spPr>
          <a:xfrm>
            <a:off x="7161476" y="206733"/>
            <a:ext cx="978011"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Medium</a:t>
            </a:r>
            <a:endParaRPr lang="en-SG" sz="14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DC470D14-74EC-499B-B28E-9A294E6EDA80}"/>
              </a:ext>
            </a:extLst>
          </p:cNvPr>
          <p:cNvSpPr/>
          <p:nvPr/>
        </p:nvSpPr>
        <p:spPr>
          <a:xfrm>
            <a:off x="8301163" y="206733"/>
            <a:ext cx="978011"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A</a:t>
            </a:r>
            <a:endParaRPr lang="en-SG" sz="14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C4CDE59A-15D1-43A0-8A22-6546445D4EDC}"/>
              </a:ext>
            </a:extLst>
          </p:cNvPr>
          <p:cNvSpPr/>
          <p:nvPr/>
        </p:nvSpPr>
        <p:spPr>
          <a:xfrm>
            <a:off x="9438199" y="206733"/>
            <a:ext cx="2496710"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Have the members consistently list out their exam dates and the PM to allocate tasks and plan the schedule accommodating these dates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Have 2 members working on one functionality to spread the workload</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Progress Updates every iteration to ensure that everyone is clear about all functionalities to ensure that there would be someone to take over should there require immediate attention</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EB46C4ED-EEA3-42AE-B586-BD6298C3B8F9}"/>
              </a:ext>
            </a:extLst>
          </p:cNvPr>
          <p:cNvSpPr/>
          <p:nvPr/>
        </p:nvSpPr>
        <p:spPr>
          <a:xfrm>
            <a:off x="2987040" y="206733"/>
            <a:ext cx="2496710"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Difficult to locate a common timeslot due to the hectic schedules of each individual member</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Difficulty in completing tasks on time especially in iterations 8 and 9 when it is the Mid Terms period</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Significant delay in project progress which could result in difficulty completing the project on time</a:t>
            </a:r>
            <a:endParaRPr lang="en-SG" sz="1200" dirty="0">
              <a:solidFill>
                <a:schemeClr val="tx1"/>
              </a:solidFill>
              <a:latin typeface="Bahnschrift" panose="020B0502040204020203" pitchFamily="34" charset="0"/>
            </a:endParaRPr>
          </a:p>
        </p:txBody>
      </p:sp>
      <p:sp>
        <p:nvSpPr>
          <p:cNvPr id="17" name="Rectangle 16">
            <a:extLst>
              <a:ext uri="{FF2B5EF4-FFF2-40B4-BE49-F238E27FC236}">
                <a16:creationId xmlns:a16="http://schemas.microsoft.com/office/drawing/2014/main" id="{C6A43106-96EF-4FCB-B3B0-CE6CE7AA406C}"/>
              </a:ext>
            </a:extLst>
          </p:cNvPr>
          <p:cNvSpPr/>
          <p:nvPr/>
        </p:nvSpPr>
        <p:spPr>
          <a:xfrm>
            <a:off x="331304" y="3590015"/>
            <a:ext cx="2496710" cy="237743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Bahnschrift" panose="020B0502040204020203" pitchFamily="34" charset="0"/>
              </a:rPr>
              <a:t>Client Management Risk</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Continuously changing client requirements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Inflating Project Scope</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68D3E18A-0DEC-46BA-AB6B-63D52F784D09}"/>
              </a:ext>
            </a:extLst>
          </p:cNvPr>
          <p:cNvSpPr/>
          <p:nvPr/>
        </p:nvSpPr>
        <p:spPr>
          <a:xfrm>
            <a:off x="5637476" y="3590016"/>
            <a:ext cx="1362323"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AE0BD28C-CA68-4CA0-9121-F7518141C711}"/>
              </a:ext>
            </a:extLst>
          </p:cNvPr>
          <p:cNvSpPr/>
          <p:nvPr/>
        </p:nvSpPr>
        <p:spPr>
          <a:xfrm>
            <a:off x="7161476" y="359001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19FFCBB4-E703-49A5-9EED-40321F192E09}"/>
              </a:ext>
            </a:extLst>
          </p:cNvPr>
          <p:cNvSpPr/>
          <p:nvPr/>
        </p:nvSpPr>
        <p:spPr>
          <a:xfrm>
            <a:off x="8301163" y="359001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A</a:t>
            </a:r>
            <a:endParaRPr lang="en-SG" sz="14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6411C021-9F03-45DA-94FE-708D55306051}"/>
              </a:ext>
            </a:extLst>
          </p:cNvPr>
          <p:cNvSpPr/>
          <p:nvPr/>
        </p:nvSpPr>
        <p:spPr>
          <a:xfrm>
            <a:off x="9438199" y="3590016"/>
            <a:ext cx="2496710"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Lay out detailed project schedule for overview of the capacity the team is working at</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Have the client understand that not all requests can be fulfilled </a:t>
            </a:r>
          </a:p>
          <a:p>
            <a:pPr marL="285750" indent="-285750">
              <a:buFont typeface="Arial" panose="020B0604020202020204" pitchFamily="34" charset="0"/>
              <a:buChar char="•"/>
            </a:pPr>
            <a:r>
              <a:rPr lang="en-US" sz="1200" dirty="0" err="1">
                <a:solidFill>
                  <a:schemeClr val="tx1"/>
                </a:solidFill>
                <a:latin typeface="Bahnschrift" panose="020B0502040204020203" pitchFamily="34" charset="0"/>
              </a:rPr>
              <a:t>Prioritise</a:t>
            </a:r>
            <a:r>
              <a:rPr lang="en-US" sz="1200" dirty="0">
                <a:solidFill>
                  <a:schemeClr val="tx1"/>
                </a:solidFill>
                <a:latin typeface="Bahnschrift" panose="020B0502040204020203" pitchFamily="34" charset="0"/>
              </a:rPr>
              <a:t> and complete the important functions before moving on to the value adding functionalities</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A20266CB-CF1F-4414-B6A0-F38C0B671327}"/>
              </a:ext>
            </a:extLst>
          </p:cNvPr>
          <p:cNvSpPr/>
          <p:nvPr/>
        </p:nvSpPr>
        <p:spPr>
          <a:xfrm>
            <a:off x="2987040" y="3590015"/>
            <a:ext cx="2496710" cy="237744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Situations in which we need to reconstruct completed functionalities to accommodate the new requirements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Significant delay in project progress</a:t>
            </a:r>
          </a:p>
        </p:txBody>
      </p:sp>
    </p:spTree>
    <p:extLst>
      <p:ext uri="{BB962C8B-B14F-4D97-AF65-F5344CB8AC3E}">
        <p14:creationId xmlns:p14="http://schemas.microsoft.com/office/powerpoint/2010/main" val="2131898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768103" y="363049"/>
            <a:ext cx="2655794"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Task Metric</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1220266"/>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Score</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1220265"/>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Action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1833415"/>
            <a:ext cx="2934647" cy="66767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TM &lt; 0.5</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9" y="3779975"/>
            <a:ext cx="2934647"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 &lt; TM &lt;= 1.1</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3779978"/>
            <a:ext cx="6801296"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Roughly on track and to proceed as planned</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2662268"/>
            <a:ext cx="6801296" cy="94920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Re-estimate tasks for future iterations</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Consume buffer days</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Analyse cause of delay and adjust schedule appropriately</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2661209"/>
            <a:ext cx="2934647" cy="94920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0.5 &lt; TM &lt;= 0.9</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1829501"/>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Understand the root cause and take action immediately</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Consult supervisor on next course of action</a:t>
            </a:r>
          </a:p>
        </p:txBody>
      </p:sp>
      <p:sp>
        <p:nvSpPr>
          <p:cNvPr id="42" name="Rectangle 41">
            <a:extLst>
              <a:ext uri="{FF2B5EF4-FFF2-40B4-BE49-F238E27FC236}">
                <a16:creationId xmlns:a16="http://schemas.microsoft.com/office/drawing/2014/main" id="{9EEB6AD5-E02E-4B7A-A017-8124E4905CA8}"/>
              </a:ext>
            </a:extLst>
          </p:cNvPr>
          <p:cNvSpPr/>
          <p:nvPr/>
        </p:nvSpPr>
        <p:spPr>
          <a:xfrm>
            <a:off x="1190829" y="4430292"/>
            <a:ext cx="2934647" cy="82790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1.1 &lt; TM &lt;= 1.5</a:t>
            </a:r>
          </a:p>
        </p:txBody>
      </p:sp>
      <p:sp>
        <p:nvSpPr>
          <p:cNvPr id="43" name="Rectangle 42">
            <a:extLst>
              <a:ext uri="{FF2B5EF4-FFF2-40B4-BE49-F238E27FC236}">
                <a16:creationId xmlns:a16="http://schemas.microsoft.com/office/drawing/2014/main" id="{C8800315-B107-4BDF-AAFA-5D114C7C9B3F}"/>
              </a:ext>
            </a:extLst>
          </p:cNvPr>
          <p:cNvSpPr/>
          <p:nvPr/>
        </p:nvSpPr>
        <p:spPr>
          <a:xfrm>
            <a:off x="4309713" y="4430293"/>
            <a:ext cx="6801296" cy="8279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Gross over-estimated effort required </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Re-estimate tasks for future iterations </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Add number of days gained to buffer days </a:t>
            </a:r>
          </a:p>
        </p:txBody>
      </p:sp>
      <p:sp>
        <p:nvSpPr>
          <p:cNvPr id="44" name="Rectangle 43">
            <a:extLst>
              <a:ext uri="{FF2B5EF4-FFF2-40B4-BE49-F238E27FC236}">
                <a16:creationId xmlns:a16="http://schemas.microsoft.com/office/drawing/2014/main" id="{D0ED8260-4091-44AC-87DD-ACC6F24FCCCA}"/>
              </a:ext>
            </a:extLst>
          </p:cNvPr>
          <p:cNvSpPr/>
          <p:nvPr/>
        </p:nvSpPr>
        <p:spPr>
          <a:xfrm>
            <a:off x="1190828" y="5419039"/>
            <a:ext cx="2934647" cy="68404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1.5 &lt; TM</a:t>
            </a:r>
          </a:p>
        </p:txBody>
      </p:sp>
      <p:sp>
        <p:nvSpPr>
          <p:cNvPr id="45" name="Rectangle 44">
            <a:extLst>
              <a:ext uri="{FF2B5EF4-FFF2-40B4-BE49-F238E27FC236}">
                <a16:creationId xmlns:a16="http://schemas.microsoft.com/office/drawing/2014/main" id="{89D2224D-F480-48E9-B726-9B53A46061EF}"/>
              </a:ext>
            </a:extLst>
          </p:cNvPr>
          <p:cNvSpPr/>
          <p:nvPr/>
        </p:nvSpPr>
        <p:spPr>
          <a:xfrm>
            <a:off x="4309713" y="5416224"/>
            <a:ext cx="6801296" cy="68686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Understand the root cause and take action immediately </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Consult supervisor on next course of action </a:t>
            </a:r>
          </a:p>
        </p:txBody>
      </p:sp>
    </p:spTree>
    <p:extLst>
      <p:ext uri="{BB962C8B-B14F-4D97-AF65-F5344CB8AC3E}">
        <p14:creationId xmlns:p14="http://schemas.microsoft.com/office/powerpoint/2010/main" val="1552715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748887CC-1F5E-42F3-BF02-3433F4E2A386}"/>
              </a:ext>
            </a:extLst>
          </p:cNvPr>
          <p:cNvGraphicFramePr/>
          <p:nvPr>
            <p:extLst>
              <p:ext uri="{D42A27DB-BD31-4B8C-83A1-F6EECF244321}">
                <p14:modId xmlns:p14="http://schemas.microsoft.com/office/powerpoint/2010/main" val="634918025"/>
              </p:ext>
            </p:extLst>
          </p:nvPr>
        </p:nvGraphicFramePr>
        <p:xfrm>
          <a:off x="604283" y="95693"/>
          <a:ext cx="10983433" cy="6156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70416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Top Corners Rounded 19">
            <a:extLst>
              <a:ext uri="{FF2B5EF4-FFF2-40B4-BE49-F238E27FC236}">
                <a16:creationId xmlns:a16="http://schemas.microsoft.com/office/drawing/2014/main" id="{6FF6593B-B550-4EA9-9688-3DA625EEB55D}"/>
              </a:ext>
            </a:extLst>
          </p:cNvPr>
          <p:cNvSpPr/>
          <p:nvPr/>
        </p:nvSpPr>
        <p:spPr>
          <a:xfrm>
            <a:off x="2310834"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1</a:t>
            </a:r>
          </a:p>
        </p:txBody>
      </p:sp>
      <p:sp>
        <p:nvSpPr>
          <p:cNvPr id="21" name="Rectangle: Top Corners Rounded 20">
            <a:extLst>
              <a:ext uri="{FF2B5EF4-FFF2-40B4-BE49-F238E27FC236}">
                <a16:creationId xmlns:a16="http://schemas.microsoft.com/office/drawing/2014/main" id="{D35A0CBF-5E91-455A-B5E8-9666D0FC859F}"/>
              </a:ext>
            </a:extLst>
          </p:cNvPr>
          <p:cNvSpPr/>
          <p:nvPr/>
        </p:nvSpPr>
        <p:spPr>
          <a:xfrm>
            <a:off x="435916" y="5969821"/>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Metric Value</a:t>
            </a:r>
          </a:p>
        </p:txBody>
      </p:sp>
      <p:sp>
        <p:nvSpPr>
          <p:cNvPr id="22" name="Rectangle: Top Corners Rounded 21">
            <a:extLst>
              <a:ext uri="{FF2B5EF4-FFF2-40B4-BE49-F238E27FC236}">
                <a16:creationId xmlns:a16="http://schemas.microsoft.com/office/drawing/2014/main" id="{4C30047C-2377-41EA-8E74-6981B90AA5C7}"/>
              </a:ext>
            </a:extLst>
          </p:cNvPr>
          <p:cNvSpPr/>
          <p:nvPr/>
        </p:nvSpPr>
        <p:spPr>
          <a:xfrm>
            <a:off x="435916" y="5332934"/>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Planned Tasks</a:t>
            </a:r>
          </a:p>
        </p:txBody>
      </p:sp>
      <p:sp>
        <p:nvSpPr>
          <p:cNvPr id="25" name="Rectangle: Top Corners Rounded 24">
            <a:extLst>
              <a:ext uri="{FF2B5EF4-FFF2-40B4-BE49-F238E27FC236}">
                <a16:creationId xmlns:a16="http://schemas.microsoft.com/office/drawing/2014/main" id="{556B8C80-B2D3-4AD7-9866-70000A0051C6}"/>
              </a:ext>
            </a:extLst>
          </p:cNvPr>
          <p:cNvSpPr/>
          <p:nvPr/>
        </p:nvSpPr>
        <p:spPr>
          <a:xfrm>
            <a:off x="435917" y="4696047"/>
            <a:ext cx="1733124"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Actual Tasks</a:t>
            </a:r>
          </a:p>
        </p:txBody>
      </p:sp>
      <p:sp>
        <p:nvSpPr>
          <p:cNvPr id="26" name="Rectangle: Top Corners Rounded 25">
            <a:extLst>
              <a:ext uri="{FF2B5EF4-FFF2-40B4-BE49-F238E27FC236}">
                <a16:creationId xmlns:a16="http://schemas.microsoft.com/office/drawing/2014/main" id="{6FC721E1-3054-40ED-BF97-EEA2EFFCE7A7}"/>
              </a:ext>
            </a:extLst>
          </p:cNvPr>
          <p:cNvSpPr/>
          <p:nvPr/>
        </p:nvSpPr>
        <p:spPr>
          <a:xfrm>
            <a:off x="3654080"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2</a:t>
            </a:r>
          </a:p>
        </p:txBody>
      </p:sp>
      <p:sp>
        <p:nvSpPr>
          <p:cNvPr id="27" name="Rectangle: Top Corners Rounded 26">
            <a:extLst>
              <a:ext uri="{FF2B5EF4-FFF2-40B4-BE49-F238E27FC236}">
                <a16:creationId xmlns:a16="http://schemas.microsoft.com/office/drawing/2014/main" id="{CB959BE1-06D7-4BBF-9F99-545FC76CDA45}"/>
              </a:ext>
            </a:extLst>
          </p:cNvPr>
          <p:cNvSpPr/>
          <p:nvPr/>
        </p:nvSpPr>
        <p:spPr>
          <a:xfrm>
            <a:off x="10370310"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7</a:t>
            </a:r>
          </a:p>
        </p:txBody>
      </p:sp>
      <p:sp>
        <p:nvSpPr>
          <p:cNvPr id="28" name="Rectangle: Top Corners Rounded 27">
            <a:extLst>
              <a:ext uri="{FF2B5EF4-FFF2-40B4-BE49-F238E27FC236}">
                <a16:creationId xmlns:a16="http://schemas.microsoft.com/office/drawing/2014/main" id="{B7A33F19-ACB9-43F1-AD89-E5452AE1C518}"/>
              </a:ext>
            </a:extLst>
          </p:cNvPr>
          <p:cNvSpPr/>
          <p:nvPr/>
        </p:nvSpPr>
        <p:spPr>
          <a:xfrm>
            <a:off x="9027064"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6</a:t>
            </a:r>
          </a:p>
        </p:txBody>
      </p:sp>
      <p:sp>
        <p:nvSpPr>
          <p:cNvPr id="29" name="Rectangle: Top Corners Rounded 28">
            <a:extLst>
              <a:ext uri="{FF2B5EF4-FFF2-40B4-BE49-F238E27FC236}">
                <a16:creationId xmlns:a16="http://schemas.microsoft.com/office/drawing/2014/main" id="{3CDA6D82-A8C9-418F-88E9-5F6427B584C3}"/>
              </a:ext>
            </a:extLst>
          </p:cNvPr>
          <p:cNvSpPr/>
          <p:nvPr/>
        </p:nvSpPr>
        <p:spPr>
          <a:xfrm>
            <a:off x="7683818" y="408503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5</a:t>
            </a:r>
          </a:p>
        </p:txBody>
      </p:sp>
      <p:sp>
        <p:nvSpPr>
          <p:cNvPr id="32" name="Rectangle: Top Corners Rounded 31">
            <a:extLst>
              <a:ext uri="{FF2B5EF4-FFF2-40B4-BE49-F238E27FC236}">
                <a16:creationId xmlns:a16="http://schemas.microsoft.com/office/drawing/2014/main" id="{9115ECB4-E90E-42F7-88D4-C9328E44ECCF}"/>
              </a:ext>
            </a:extLst>
          </p:cNvPr>
          <p:cNvSpPr/>
          <p:nvPr/>
        </p:nvSpPr>
        <p:spPr>
          <a:xfrm>
            <a:off x="6340572"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4</a:t>
            </a:r>
          </a:p>
        </p:txBody>
      </p:sp>
      <p:sp>
        <p:nvSpPr>
          <p:cNvPr id="33" name="Rectangle: Top Corners Rounded 32">
            <a:extLst>
              <a:ext uri="{FF2B5EF4-FFF2-40B4-BE49-F238E27FC236}">
                <a16:creationId xmlns:a16="http://schemas.microsoft.com/office/drawing/2014/main" id="{2480B7C5-6E2E-462C-84A1-4EF41A048DB1}"/>
              </a:ext>
            </a:extLst>
          </p:cNvPr>
          <p:cNvSpPr/>
          <p:nvPr/>
        </p:nvSpPr>
        <p:spPr>
          <a:xfrm>
            <a:off x="4997326" y="4081489"/>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3</a:t>
            </a:r>
          </a:p>
        </p:txBody>
      </p:sp>
      <p:sp>
        <p:nvSpPr>
          <p:cNvPr id="3" name="Rectangle 2">
            <a:extLst>
              <a:ext uri="{FF2B5EF4-FFF2-40B4-BE49-F238E27FC236}">
                <a16:creationId xmlns:a16="http://schemas.microsoft.com/office/drawing/2014/main" id="{4048152B-0A96-4608-88BC-5DCAC880D89D}"/>
              </a:ext>
            </a:extLst>
          </p:cNvPr>
          <p:cNvSpPr/>
          <p:nvPr/>
        </p:nvSpPr>
        <p:spPr>
          <a:xfrm>
            <a:off x="2310834"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14</a:t>
            </a:r>
          </a:p>
        </p:txBody>
      </p:sp>
      <p:sp>
        <p:nvSpPr>
          <p:cNvPr id="37" name="Rectangle 36">
            <a:extLst>
              <a:ext uri="{FF2B5EF4-FFF2-40B4-BE49-F238E27FC236}">
                <a16:creationId xmlns:a16="http://schemas.microsoft.com/office/drawing/2014/main" id="{E8D94932-5D86-4699-BA56-5503F8F5EE8E}"/>
              </a:ext>
            </a:extLst>
          </p:cNvPr>
          <p:cNvSpPr/>
          <p:nvPr/>
        </p:nvSpPr>
        <p:spPr>
          <a:xfrm>
            <a:off x="5000894"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26</a:t>
            </a:r>
          </a:p>
        </p:txBody>
      </p:sp>
      <p:sp>
        <p:nvSpPr>
          <p:cNvPr id="38" name="Rectangle 37">
            <a:extLst>
              <a:ext uri="{FF2B5EF4-FFF2-40B4-BE49-F238E27FC236}">
                <a16:creationId xmlns:a16="http://schemas.microsoft.com/office/drawing/2014/main" id="{5F64AC65-DDAD-4692-8EF6-A33970EEEB1B}"/>
              </a:ext>
            </a:extLst>
          </p:cNvPr>
          <p:cNvSpPr/>
          <p:nvPr/>
        </p:nvSpPr>
        <p:spPr>
          <a:xfrm>
            <a:off x="6340572"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27</a:t>
            </a:r>
          </a:p>
        </p:txBody>
      </p:sp>
      <p:sp>
        <p:nvSpPr>
          <p:cNvPr id="39" name="Rectangle 38">
            <a:extLst>
              <a:ext uri="{FF2B5EF4-FFF2-40B4-BE49-F238E27FC236}">
                <a16:creationId xmlns:a16="http://schemas.microsoft.com/office/drawing/2014/main" id="{B42BDC1B-93A3-4CAD-81C1-586AA1B8A603}"/>
              </a:ext>
            </a:extLst>
          </p:cNvPr>
          <p:cNvSpPr/>
          <p:nvPr/>
        </p:nvSpPr>
        <p:spPr>
          <a:xfrm>
            <a:off x="7676710" y="4696047"/>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21</a:t>
            </a:r>
          </a:p>
        </p:txBody>
      </p:sp>
      <p:sp>
        <p:nvSpPr>
          <p:cNvPr id="40" name="Rectangle 39">
            <a:extLst>
              <a:ext uri="{FF2B5EF4-FFF2-40B4-BE49-F238E27FC236}">
                <a16:creationId xmlns:a16="http://schemas.microsoft.com/office/drawing/2014/main" id="{D3661708-5722-4CD0-97DE-F262C691CC57}"/>
              </a:ext>
            </a:extLst>
          </p:cNvPr>
          <p:cNvSpPr/>
          <p:nvPr/>
        </p:nvSpPr>
        <p:spPr>
          <a:xfrm>
            <a:off x="9030631"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22</a:t>
            </a:r>
          </a:p>
        </p:txBody>
      </p:sp>
      <p:sp>
        <p:nvSpPr>
          <p:cNvPr id="41" name="Rectangle 40">
            <a:extLst>
              <a:ext uri="{FF2B5EF4-FFF2-40B4-BE49-F238E27FC236}">
                <a16:creationId xmlns:a16="http://schemas.microsoft.com/office/drawing/2014/main" id="{F8A83CCA-697E-4A99-8661-261811EA37F7}"/>
              </a:ext>
            </a:extLst>
          </p:cNvPr>
          <p:cNvSpPr/>
          <p:nvPr/>
        </p:nvSpPr>
        <p:spPr>
          <a:xfrm>
            <a:off x="10370309"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23</a:t>
            </a:r>
          </a:p>
        </p:txBody>
      </p:sp>
      <p:sp>
        <p:nvSpPr>
          <p:cNvPr id="46" name="Rectangle 45">
            <a:extLst>
              <a:ext uri="{FF2B5EF4-FFF2-40B4-BE49-F238E27FC236}">
                <a16:creationId xmlns:a16="http://schemas.microsoft.com/office/drawing/2014/main" id="{783AAB17-D97B-47B6-BC96-00CEF65995F0}"/>
              </a:ext>
            </a:extLst>
          </p:cNvPr>
          <p:cNvSpPr/>
          <p:nvPr/>
        </p:nvSpPr>
        <p:spPr>
          <a:xfrm>
            <a:off x="3654080"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28</a:t>
            </a:r>
          </a:p>
        </p:txBody>
      </p:sp>
      <p:sp>
        <p:nvSpPr>
          <p:cNvPr id="47" name="Rectangle 46">
            <a:extLst>
              <a:ext uri="{FF2B5EF4-FFF2-40B4-BE49-F238E27FC236}">
                <a16:creationId xmlns:a16="http://schemas.microsoft.com/office/drawing/2014/main" id="{330FED1D-12B6-4120-BD5F-6843626416AC}"/>
              </a:ext>
            </a:extLst>
          </p:cNvPr>
          <p:cNvSpPr/>
          <p:nvPr/>
        </p:nvSpPr>
        <p:spPr>
          <a:xfrm>
            <a:off x="2310834"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17</a:t>
            </a:r>
          </a:p>
        </p:txBody>
      </p:sp>
      <p:sp>
        <p:nvSpPr>
          <p:cNvPr id="48" name="Rectangle 47">
            <a:extLst>
              <a:ext uri="{FF2B5EF4-FFF2-40B4-BE49-F238E27FC236}">
                <a16:creationId xmlns:a16="http://schemas.microsoft.com/office/drawing/2014/main" id="{94772156-9109-4431-8E5D-D695F3264E5C}"/>
              </a:ext>
            </a:extLst>
          </p:cNvPr>
          <p:cNvSpPr/>
          <p:nvPr/>
        </p:nvSpPr>
        <p:spPr>
          <a:xfrm>
            <a:off x="5000894"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27</a:t>
            </a:r>
          </a:p>
        </p:txBody>
      </p:sp>
      <p:sp>
        <p:nvSpPr>
          <p:cNvPr id="49" name="Rectangle 48">
            <a:extLst>
              <a:ext uri="{FF2B5EF4-FFF2-40B4-BE49-F238E27FC236}">
                <a16:creationId xmlns:a16="http://schemas.microsoft.com/office/drawing/2014/main" id="{8EA607F5-3564-48D0-ABA3-E1044966904F}"/>
              </a:ext>
            </a:extLst>
          </p:cNvPr>
          <p:cNvSpPr/>
          <p:nvPr/>
        </p:nvSpPr>
        <p:spPr>
          <a:xfrm>
            <a:off x="6340572"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29</a:t>
            </a:r>
          </a:p>
        </p:txBody>
      </p:sp>
      <p:sp>
        <p:nvSpPr>
          <p:cNvPr id="50" name="Rectangle 49">
            <a:extLst>
              <a:ext uri="{FF2B5EF4-FFF2-40B4-BE49-F238E27FC236}">
                <a16:creationId xmlns:a16="http://schemas.microsoft.com/office/drawing/2014/main" id="{2CC6D133-3D85-48FA-A333-03DC7CF28C6C}"/>
              </a:ext>
            </a:extLst>
          </p:cNvPr>
          <p:cNvSpPr/>
          <p:nvPr/>
        </p:nvSpPr>
        <p:spPr>
          <a:xfrm>
            <a:off x="7676710" y="5332934"/>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23</a:t>
            </a:r>
          </a:p>
        </p:txBody>
      </p:sp>
      <p:sp>
        <p:nvSpPr>
          <p:cNvPr id="51" name="Rectangle 50">
            <a:extLst>
              <a:ext uri="{FF2B5EF4-FFF2-40B4-BE49-F238E27FC236}">
                <a16:creationId xmlns:a16="http://schemas.microsoft.com/office/drawing/2014/main" id="{0E7D7C7A-B53F-446C-86EB-88C1588823C6}"/>
              </a:ext>
            </a:extLst>
          </p:cNvPr>
          <p:cNvSpPr/>
          <p:nvPr/>
        </p:nvSpPr>
        <p:spPr>
          <a:xfrm>
            <a:off x="9030631"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24</a:t>
            </a:r>
          </a:p>
        </p:txBody>
      </p:sp>
      <p:sp>
        <p:nvSpPr>
          <p:cNvPr id="52" name="Rectangle 51">
            <a:extLst>
              <a:ext uri="{FF2B5EF4-FFF2-40B4-BE49-F238E27FC236}">
                <a16:creationId xmlns:a16="http://schemas.microsoft.com/office/drawing/2014/main" id="{2BCEF227-0265-49B8-BDF7-4A555D8598DB}"/>
              </a:ext>
            </a:extLst>
          </p:cNvPr>
          <p:cNvSpPr/>
          <p:nvPr/>
        </p:nvSpPr>
        <p:spPr>
          <a:xfrm>
            <a:off x="10370309"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24</a:t>
            </a:r>
          </a:p>
        </p:txBody>
      </p:sp>
      <p:sp>
        <p:nvSpPr>
          <p:cNvPr id="53" name="Rectangle 52">
            <a:extLst>
              <a:ext uri="{FF2B5EF4-FFF2-40B4-BE49-F238E27FC236}">
                <a16:creationId xmlns:a16="http://schemas.microsoft.com/office/drawing/2014/main" id="{4209785A-F04B-4118-B6B8-87439B1F6E71}"/>
              </a:ext>
            </a:extLst>
          </p:cNvPr>
          <p:cNvSpPr/>
          <p:nvPr/>
        </p:nvSpPr>
        <p:spPr>
          <a:xfrm>
            <a:off x="3654080"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30</a:t>
            </a:r>
          </a:p>
        </p:txBody>
      </p:sp>
      <p:sp>
        <p:nvSpPr>
          <p:cNvPr id="54" name="Rectangle 53">
            <a:extLst>
              <a:ext uri="{FF2B5EF4-FFF2-40B4-BE49-F238E27FC236}">
                <a16:creationId xmlns:a16="http://schemas.microsoft.com/office/drawing/2014/main" id="{734AAB5B-1D59-4236-8607-6C1459201CC5}"/>
              </a:ext>
            </a:extLst>
          </p:cNvPr>
          <p:cNvSpPr/>
          <p:nvPr/>
        </p:nvSpPr>
        <p:spPr>
          <a:xfrm>
            <a:off x="2310834"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0.82353</a:t>
            </a:r>
          </a:p>
        </p:txBody>
      </p:sp>
      <p:sp>
        <p:nvSpPr>
          <p:cNvPr id="55" name="Rectangle 54">
            <a:extLst>
              <a:ext uri="{FF2B5EF4-FFF2-40B4-BE49-F238E27FC236}">
                <a16:creationId xmlns:a16="http://schemas.microsoft.com/office/drawing/2014/main" id="{888F8F02-BD1F-49CD-8588-8B14D8347719}"/>
              </a:ext>
            </a:extLst>
          </p:cNvPr>
          <p:cNvSpPr/>
          <p:nvPr/>
        </p:nvSpPr>
        <p:spPr>
          <a:xfrm>
            <a:off x="5000894"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0.96296</a:t>
            </a:r>
          </a:p>
        </p:txBody>
      </p:sp>
      <p:sp>
        <p:nvSpPr>
          <p:cNvPr id="56" name="Rectangle 55">
            <a:extLst>
              <a:ext uri="{FF2B5EF4-FFF2-40B4-BE49-F238E27FC236}">
                <a16:creationId xmlns:a16="http://schemas.microsoft.com/office/drawing/2014/main" id="{A2A0DB1B-C2B0-42C2-A64E-66D49A867ABA}"/>
              </a:ext>
            </a:extLst>
          </p:cNvPr>
          <p:cNvSpPr/>
          <p:nvPr/>
        </p:nvSpPr>
        <p:spPr>
          <a:xfrm>
            <a:off x="6340572"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0.93103</a:t>
            </a:r>
          </a:p>
        </p:txBody>
      </p:sp>
      <p:sp>
        <p:nvSpPr>
          <p:cNvPr id="57" name="Rectangle 56">
            <a:extLst>
              <a:ext uri="{FF2B5EF4-FFF2-40B4-BE49-F238E27FC236}">
                <a16:creationId xmlns:a16="http://schemas.microsoft.com/office/drawing/2014/main" id="{66D54698-49C0-41D9-B99D-9F63BCE576C6}"/>
              </a:ext>
            </a:extLst>
          </p:cNvPr>
          <p:cNvSpPr/>
          <p:nvPr/>
        </p:nvSpPr>
        <p:spPr>
          <a:xfrm>
            <a:off x="7676710" y="5969821"/>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0.93104</a:t>
            </a:r>
          </a:p>
        </p:txBody>
      </p:sp>
      <p:sp>
        <p:nvSpPr>
          <p:cNvPr id="58" name="Rectangle 57">
            <a:extLst>
              <a:ext uri="{FF2B5EF4-FFF2-40B4-BE49-F238E27FC236}">
                <a16:creationId xmlns:a16="http://schemas.microsoft.com/office/drawing/2014/main" id="{0A2791AC-44BA-4199-B875-ABED7CD08BCB}"/>
              </a:ext>
            </a:extLst>
          </p:cNvPr>
          <p:cNvSpPr/>
          <p:nvPr/>
        </p:nvSpPr>
        <p:spPr>
          <a:xfrm>
            <a:off x="9030631"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0.91667</a:t>
            </a:r>
          </a:p>
        </p:txBody>
      </p:sp>
      <p:sp>
        <p:nvSpPr>
          <p:cNvPr id="59" name="Rectangle 58">
            <a:extLst>
              <a:ext uri="{FF2B5EF4-FFF2-40B4-BE49-F238E27FC236}">
                <a16:creationId xmlns:a16="http://schemas.microsoft.com/office/drawing/2014/main" id="{9117E84A-83C2-4F99-9FF1-7EB9343A0F99}"/>
              </a:ext>
            </a:extLst>
          </p:cNvPr>
          <p:cNvSpPr/>
          <p:nvPr/>
        </p:nvSpPr>
        <p:spPr>
          <a:xfrm>
            <a:off x="10370309"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0.95833</a:t>
            </a:r>
          </a:p>
        </p:txBody>
      </p:sp>
      <p:sp>
        <p:nvSpPr>
          <p:cNvPr id="60" name="Rectangle 59">
            <a:extLst>
              <a:ext uri="{FF2B5EF4-FFF2-40B4-BE49-F238E27FC236}">
                <a16:creationId xmlns:a16="http://schemas.microsoft.com/office/drawing/2014/main" id="{7C844F43-21B1-4E6A-9184-389D85B2E30E}"/>
              </a:ext>
            </a:extLst>
          </p:cNvPr>
          <p:cNvSpPr/>
          <p:nvPr/>
        </p:nvSpPr>
        <p:spPr>
          <a:xfrm>
            <a:off x="3654080"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0.93333</a:t>
            </a:r>
          </a:p>
        </p:txBody>
      </p:sp>
      <p:graphicFrame>
        <p:nvGraphicFramePr>
          <p:cNvPr id="7" name="Chart 6">
            <a:extLst>
              <a:ext uri="{FF2B5EF4-FFF2-40B4-BE49-F238E27FC236}">
                <a16:creationId xmlns:a16="http://schemas.microsoft.com/office/drawing/2014/main" id="{F575547C-35FC-475B-B51C-3F811C02E964}"/>
              </a:ext>
            </a:extLst>
          </p:cNvPr>
          <p:cNvGraphicFramePr/>
          <p:nvPr>
            <p:extLst>
              <p:ext uri="{D42A27DB-BD31-4B8C-83A1-F6EECF244321}">
                <p14:modId xmlns:p14="http://schemas.microsoft.com/office/powerpoint/2010/main" val="1253240217"/>
              </p:ext>
            </p:extLst>
          </p:nvPr>
        </p:nvGraphicFramePr>
        <p:xfrm>
          <a:off x="435916" y="54043"/>
          <a:ext cx="11146522" cy="39418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5878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734361" y="348057"/>
            <a:ext cx="272327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Bug Metrics</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1220266"/>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Score</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1220265"/>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Description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1833415"/>
            <a:ext cx="2934647" cy="66767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Bahnschrift" panose="020B0502040204020203" pitchFamily="34" charset="0"/>
              </a:rPr>
              <a:t>Low Impact – 1 point</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9" y="3495034"/>
            <a:ext cx="2934647"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Bahnschrift" panose="020B0502040204020203" pitchFamily="34" charset="0"/>
              </a:rPr>
              <a:t>Critical Impact – 10 points</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3495035"/>
            <a:ext cx="6801296"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Bahnschrift" panose="020B0502040204020203" pitchFamily="34" charset="0"/>
              </a:rPr>
              <a:t>System down or unusable after a short period of time</a:t>
            </a:r>
          </a:p>
          <a:p>
            <a:pPr marL="285750" indent="-285750">
              <a:buFont typeface="Arial" panose="020B0604020202020204" pitchFamily="34" charset="0"/>
              <a:buChar char="•"/>
            </a:pPr>
            <a:r>
              <a:rPr lang="en-SG" dirty="0">
                <a:solidFill>
                  <a:schemeClr val="tx1"/>
                </a:solidFill>
                <a:latin typeface="Bahnschrift" panose="020B0502040204020203" pitchFamily="34" charset="0"/>
              </a:rPr>
              <a:t>Bugs need to be fixed to continue</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2662268"/>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Bahnschrift" panose="020B0502040204020203" pitchFamily="34" charset="0"/>
              </a:rPr>
              <a:t>System runs</a:t>
            </a:r>
          </a:p>
          <a:p>
            <a:pPr marL="285750" indent="-285750">
              <a:buFont typeface="Arial" panose="020B0604020202020204" pitchFamily="34" charset="0"/>
              <a:buChar char="•"/>
            </a:pPr>
            <a:r>
              <a:rPr lang="en-SG" dirty="0">
                <a:solidFill>
                  <a:schemeClr val="tx1"/>
                </a:solidFill>
                <a:latin typeface="Bahnschrift" panose="020B0502040204020203" pitchFamily="34" charset="0"/>
              </a:rPr>
              <a:t>Some non-critical functionalities are not working</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2662267"/>
            <a:ext cx="2934647" cy="67158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Bahnschrift" panose="020B0502040204020203" pitchFamily="34" charset="0"/>
              </a:rPr>
              <a:t>High Impact – 5 points</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1829501"/>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Bahnschrift" panose="020B0502040204020203" pitchFamily="34" charset="0"/>
              </a:rPr>
              <a:t>Unimportant</a:t>
            </a:r>
          </a:p>
          <a:p>
            <a:pPr marL="285750" indent="-285750">
              <a:buFont typeface="Arial" panose="020B0604020202020204" pitchFamily="34" charset="0"/>
              <a:buChar char="•"/>
            </a:pPr>
            <a:r>
              <a:rPr lang="en-SG" dirty="0">
                <a:solidFill>
                  <a:schemeClr val="tx1"/>
                </a:solidFill>
                <a:latin typeface="Bahnschrift" panose="020B0502040204020203" pitchFamily="34" charset="0"/>
              </a:rPr>
              <a:t>Typo error or small User Interface Misalignments </a:t>
            </a:r>
          </a:p>
        </p:txBody>
      </p:sp>
      <p:sp>
        <p:nvSpPr>
          <p:cNvPr id="15" name="TextBox 14">
            <a:extLst>
              <a:ext uri="{FF2B5EF4-FFF2-40B4-BE49-F238E27FC236}">
                <a16:creationId xmlns:a16="http://schemas.microsoft.com/office/drawing/2014/main" id="{1CAF0E33-C21F-4A8C-9F53-98B4165068C0}"/>
              </a:ext>
            </a:extLst>
          </p:cNvPr>
          <p:cNvSpPr txBox="1"/>
          <p:nvPr/>
        </p:nvSpPr>
        <p:spPr>
          <a:xfrm>
            <a:off x="974634" y="5123455"/>
            <a:ext cx="1481474" cy="369332"/>
          </a:xfrm>
          <a:prstGeom prst="rect">
            <a:avLst/>
          </a:prstGeom>
          <a:noFill/>
        </p:spPr>
        <p:txBody>
          <a:bodyPr wrap="square" rtlCol="0">
            <a:spAutoFit/>
          </a:bodyPr>
          <a:lstStyle/>
          <a:p>
            <a:r>
              <a:rPr lang="en-SG" dirty="0">
                <a:latin typeface="Bahnschrift" panose="020B0502040204020203" pitchFamily="34" charset="0"/>
              </a:rPr>
              <a:t>Total Points</a:t>
            </a:r>
          </a:p>
        </p:txBody>
      </p:sp>
      <p:sp>
        <p:nvSpPr>
          <p:cNvPr id="16" name="Rectangle 15">
            <a:extLst>
              <a:ext uri="{FF2B5EF4-FFF2-40B4-BE49-F238E27FC236}">
                <a16:creationId xmlns:a16="http://schemas.microsoft.com/office/drawing/2014/main" id="{206D9C54-1BAE-45BE-9CBB-BF08E09C8CB5}"/>
              </a:ext>
            </a:extLst>
          </p:cNvPr>
          <p:cNvSpPr/>
          <p:nvPr/>
        </p:nvSpPr>
        <p:spPr>
          <a:xfrm>
            <a:off x="2616128" y="5074205"/>
            <a:ext cx="8505514"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Bahnschrift" panose="020B0502040204020203" pitchFamily="34" charset="0"/>
              </a:rPr>
              <a:t>1 x No. of Low Impact bugs + 5 x No. of High Impact bugs + 10 x No. of Critical bugs</a:t>
            </a:r>
          </a:p>
        </p:txBody>
      </p:sp>
    </p:spTree>
    <p:extLst>
      <p:ext uri="{BB962C8B-B14F-4D97-AF65-F5344CB8AC3E}">
        <p14:creationId xmlns:p14="http://schemas.microsoft.com/office/powerpoint/2010/main" val="2374901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CAF0E33-C21F-4A8C-9F53-98B4165068C0}"/>
              </a:ext>
            </a:extLst>
          </p:cNvPr>
          <p:cNvSpPr txBox="1"/>
          <p:nvPr/>
        </p:nvSpPr>
        <p:spPr>
          <a:xfrm>
            <a:off x="839972" y="5123455"/>
            <a:ext cx="1616136" cy="369332"/>
          </a:xfrm>
          <a:prstGeom prst="rect">
            <a:avLst/>
          </a:prstGeom>
          <a:noFill/>
        </p:spPr>
        <p:txBody>
          <a:bodyPr wrap="square" rtlCol="0">
            <a:spAutoFit/>
          </a:bodyPr>
          <a:lstStyle/>
          <a:p>
            <a:r>
              <a:rPr lang="en-SG" dirty="0">
                <a:latin typeface="Bahnschrift" panose="020B0502040204020203" pitchFamily="34" charset="0"/>
              </a:rPr>
              <a:t>Task Metrics</a:t>
            </a:r>
          </a:p>
        </p:txBody>
      </p:sp>
      <p:sp>
        <p:nvSpPr>
          <p:cNvPr id="16" name="Rectangle 15">
            <a:extLst>
              <a:ext uri="{FF2B5EF4-FFF2-40B4-BE49-F238E27FC236}">
                <a16:creationId xmlns:a16="http://schemas.microsoft.com/office/drawing/2014/main" id="{206D9C54-1BAE-45BE-9CBB-BF08E09C8CB5}"/>
              </a:ext>
            </a:extLst>
          </p:cNvPr>
          <p:cNvSpPr/>
          <p:nvPr/>
        </p:nvSpPr>
        <p:spPr>
          <a:xfrm>
            <a:off x="2616128" y="5074205"/>
            <a:ext cx="8505514"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dirty="0">
                <a:solidFill>
                  <a:schemeClr val="tx1"/>
                </a:solidFill>
                <a:latin typeface="Bahnschrift" panose="020B0502040204020203" pitchFamily="34" charset="0"/>
              </a:rPr>
              <a:t>Actual Tasks completed / Estimated Tasks planned</a:t>
            </a:r>
          </a:p>
        </p:txBody>
      </p:sp>
    </p:spTree>
    <p:extLst>
      <p:ext uri="{BB962C8B-B14F-4D97-AF65-F5344CB8AC3E}">
        <p14:creationId xmlns:p14="http://schemas.microsoft.com/office/powerpoint/2010/main" val="1088785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242070"/>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Bug Metrics</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242069"/>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Mitigation Plan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851305"/>
            <a:ext cx="2934647" cy="46074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BM &lt;= 5</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8" y="2063429"/>
            <a:ext cx="2934647"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BM &gt;= 10</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2063429"/>
            <a:ext cx="6801296"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Bahnschrift" panose="020B0502040204020203" pitchFamily="34" charset="0"/>
              </a:rPr>
              <a:t>Stop current development and resolve the bug immediately. Project Manager to reschedule the project.</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1457367"/>
            <a:ext cx="6801296" cy="4646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Bahnschrift" panose="020B0502040204020203" pitchFamily="34" charset="0"/>
              </a:rPr>
              <a:t>Use the planned debugging time</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1453452"/>
            <a:ext cx="2934647" cy="46857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 &lt; BM &lt; 10</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851305"/>
            <a:ext cx="6801296" cy="4646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Bahnschrift" panose="020B0502040204020203" pitchFamily="34" charset="0"/>
              </a:rPr>
              <a:t>Fix during buffer time only</a:t>
            </a:r>
          </a:p>
        </p:txBody>
      </p:sp>
    </p:spTree>
    <p:extLst>
      <p:ext uri="{BB962C8B-B14F-4D97-AF65-F5344CB8AC3E}">
        <p14:creationId xmlns:p14="http://schemas.microsoft.com/office/powerpoint/2010/main" val="2148442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AF5E0633-8BC0-4978-A980-5512A81BD039}"/>
              </a:ext>
            </a:extLst>
          </p:cNvPr>
          <p:cNvGraphicFramePr/>
          <p:nvPr>
            <p:extLst>
              <p:ext uri="{D42A27DB-BD31-4B8C-83A1-F6EECF244321}">
                <p14:modId xmlns:p14="http://schemas.microsoft.com/office/powerpoint/2010/main" val="1738839947"/>
              </p:ext>
            </p:extLst>
          </p:nvPr>
        </p:nvGraphicFramePr>
        <p:xfrm>
          <a:off x="522739" y="689590"/>
          <a:ext cx="11141177" cy="56474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15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FD77A7-7F22-4716-9FA6-79BECF569EE5}"/>
              </a:ext>
            </a:extLst>
          </p:cNvPr>
          <p:cNvSpPr txBox="1"/>
          <p:nvPr/>
        </p:nvSpPr>
        <p:spPr>
          <a:xfrm>
            <a:off x="3796942" y="613988"/>
            <a:ext cx="4758371" cy="584775"/>
          </a:xfrm>
          <a:prstGeom prst="rect">
            <a:avLst/>
          </a:prstGeom>
          <a:noFill/>
        </p:spPr>
        <p:txBody>
          <a:bodyPr wrap="square" rtlCol="0">
            <a:spAutoFit/>
          </a:bodyPr>
          <a:lstStyle/>
          <a:p>
            <a:r>
              <a:rPr lang="en-SG" sz="3200" b="1" dirty="0">
                <a:solidFill>
                  <a:schemeClr val="bg2">
                    <a:lumMod val="25000"/>
                  </a:schemeClr>
                </a:solidFill>
                <a:latin typeface="Matura MT Script Capitals" panose="03020802060602070202" pitchFamily="66" charset="0"/>
              </a:rPr>
              <a:t>Stepping Stones Project</a:t>
            </a:r>
          </a:p>
        </p:txBody>
      </p:sp>
      <p:sp>
        <p:nvSpPr>
          <p:cNvPr id="2" name="Rectangle 1">
            <a:extLst>
              <a:ext uri="{FF2B5EF4-FFF2-40B4-BE49-F238E27FC236}">
                <a16:creationId xmlns:a16="http://schemas.microsoft.com/office/drawing/2014/main" id="{978E004A-039B-4B83-ABBC-568F8234EC46}"/>
              </a:ext>
            </a:extLst>
          </p:cNvPr>
          <p:cNvSpPr/>
          <p:nvPr/>
        </p:nvSpPr>
        <p:spPr>
          <a:xfrm>
            <a:off x="1926211" y="1427892"/>
            <a:ext cx="8499835" cy="4401205"/>
          </a:xfrm>
          <a:prstGeom prst="rect">
            <a:avLst/>
          </a:prstGeom>
        </p:spPr>
        <p:txBody>
          <a:bodyPr wrap="square">
            <a:spAutoFit/>
          </a:bodyPr>
          <a:lstStyle/>
          <a:p>
            <a:r>
              <a:rPr lang="en-US" sz="2000" dirty="0">
                <a:solidFill>
                  <a:schemeClr val="bg2">
                    <a:lumMod val="25000"/>
                  </a:schemeClr>
                </a:solidFill>
                <a:latin typeface="Bahnschrift" panose="020B0502040204020203" pitchFamily="34" charset="0"/>
              </a:rPr>
              <a:t>This project aims to deliver a Web Portal as the final product. The Web Portal serves as a management system and communication bridge between the parents, students and Centre. </a:t>
            </a:r>
          </a:p>
          <a:p>
            <a:endParaRPr lang="en-US" sz="2000" dirty="0">
              <a:solidFill>
                <a:schemeClr val="bg2">
                  <a:lumMod val="25000"/>
                </a:schemeClr>
              </a:solidFill>
              <a:latin typeface="Bahnschrift" panose="020B0502040204020203" pitchFamily="34" charset="0"/>
            </a:endParaRPr>
          </a:p>
          <a:p>
            <a:r>
              <a:rPr lang="en-US" sz="2000" dirty="0">
                <a:solidFill>
                  <a:schemeClr val="bg2">
                    <a:lumMod val="25000"/>
                  </a:schemeClr>
                </a:solidFill>
                <a:latin typeface="Bahnschrift" panose="020B0502040204020203" pitchFamily="34" charset="0"/>
              </a:rPr>
              <a:t>The Portal provides the Centre with management functionalities such as the creation of user accounts, planning of schedule, management of student details and generation of Financial Reports while allowing for easier data management across the various branches. </a:t>
            </a:r>
          </a:p>
          <a:p>
            <a:endParaRPr lang="en-US" sz="2000" dirty="0">
              <a:solidFill>
                <a:schemeClr val="bg2">
                  <a:lumMod val="25000"/>
                </a:schemeClr>
              </a:solidFill>
              <a:latin typeface="Bahnschrift" panose="020B0502040204020203" pitchFamily="34" charset="0"/>
            </a:endParaRPr>
          </a:p>
          <a:p>
            <a:r>
              <a:rPr lang="en-US" sz="2000" dirty="0">
                <a:solidFill>
                  <a:schemeClr val="bg2">
                    <a:lumMod val="25000"/>
                  </a:schemeClr>
                </a:solidFill>
                <a:latin typeface="Bahnschrift" panose="020B0502040204020203" pitchFamily="34" charset="0"/>
              </a:rPr>
              <a:t>On the Customer Relations aspect, the Portal allows for busy parents to keep track of their children’s progress on the go without needing to physically make a trip down to the Centre. The reward system implemented for the students are aimed at motivating them through recognition of their efforts in various areas to achieve better results.</a:t>
            </a:r>
          </a:p>
        </p:txBody>
      </p:sp>
    </p:spTree>
    <p:extLst>
      <p:ext uri="{BB962C8B-B14F-4D97-AF65-F5344CB8AC3E}">
        <p14:creationId xmlns:p14="http://schemas.microsoft.com/office/powerpoint/2010/main" val="3003441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5D92B6F2-C83E-4285-8E56-A9D854591A92}"/>
              </a:ext>
            </a:extLst>
          </p:cNvPr>
          <p:cNvGraphicFramePr/>
          <p:nvPr>
            <p:extLst>
              <p:ext uri="{D42A27DB-BD31-4B8C-83A1-F6EECF244321}">
                <p14:modId xmlns:p14="http://schemas.microsoft.com/office/powerpoint/2010/main" val="2937667058"/>
              </p:ext>
            </p:extLst>
          </p:nvPr>
        </p:nvGraphicFramePr>
        <p:xfrm>
          <a:off x="923851" y="662861"/>
          <a:ext cx="10344298" cy="55322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4791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Top Corners Rounded 19">
            <a:extLst>
              <a:ext uri="{FF2B5EF4-FFF2-40B4-BE49-F238E27FC236}">
                <a16:creationId xmlns:a16="http://schemas.microsoft.com/office/drawing/2014/main" id="{6FF6593B-B550-4EA9-9688-3DA625EEB55D}"/>
              </a:ext>
            </a:extLst>
          </p:cNvPr>
          <p:cNvSpPr/>
          <p:nvPr/>
        </p:nvSpPr>
        <p:spPr>
          <a:xfrm>
            <a:off x="2406527"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1</a:t>
            </a:r>
          </a:p>
        </p:txBody>
      </p:sp>
      <p:sp>
        <p:nvSpPr>
          <p:cNvPr id="21" name="Rectangle: Top Corners Rounded 20">
            <a:extLst>
              <a:ext uri="{FF2B5EF4-FFF2-40B4-BE49-F238E27FC236}">
                <a16:creationId xmlns:a16="http://schemas.microsoft.com/office/drawing/2014/main" id="{D35A0CBF-5E91-455A-B5E8-9666D0FC859F}"/>
              </a:ext>
            </a:extLst>
          </p:cNvPr>
          <p:cNvSpPr/>
          <p:nvPr/>
        </p:nvSpPr>
        <p:spPr>
          <a:xfrm>
            <a:off x="531609" y="2324281"/>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High Impact Bugs</a:t>
            </a:r>
          </a:p>
        </p:txBody>
      </p:sp>
      <p:sp>
        <p:nvSpPr>
          <p:cNvPr id="22" name="Rectangle: Top Corners Rounded 21">
            <a:extLst>
              <a:ext uri="{FF2B5EF4-FFF2-40B4-BE49-F238E27FC236}">
                <a16:creationId xmlns:a16="http://schemas.microsoft.com/office/drawing/2014/main" id="{4C30047C-2377-41EA-8E74-6981B90AA5C7}"/>
              </a:ext>
            </a:extLst>
          </p:cNvPr>
          <p:cNvSpPr/>
          <p:nvPr/>
        </p:nvSpPr>
        <p:spPr>
          <a:xfrm>
            <a:off x="531609" y="1687394"/>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Low Impact Bugs</a:t>
            </a:r>
          </a:p>
        </p:txBody>
      </p:sp>
      <p:sp>
        <p:nvSpPr>
          <p:cNvPr id="25" name="Rectangle: Top Corners Rounded 24">
            <a:extLst>
              <a:ext uri="{FF2B5EF4-FFF2-40B4-BE49-F238E27FC236}">
                <a16:creationId xmlns:a16="http://schemas.microsoft.com/office/drawing/2014/main" id="{556B8C80-B2D3-4AD7-9866-70000A0051C6}"/>
              </a:ext>
            </a:extLst>
          </p:cNvPr>
          <p:cNvSpPr/>
          <p:nvPr/>
        </p:nvSpPr>
        <p:spPr>
          <a:xfrm>
            <a:off x="531610" y="1050507"/>
            <a:ext cx="1733124"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No. of Bugs</a:t>
            </a:r>
          </a:p>
        </p:txBody>
      </p:sp>
      <p:sp>
        <p:nvSpPr>
          <p:cNvPr id="26" name="Rectangle: Top Corners Rounded 25">
            <a:extLst>
              <a:ext uri="{FF2B5EF4-FFF2-40B4-BE49-F238E27FC236}">
                <a16:creationId xmlns:a16="http://schemas.microsoft.com/office/drawing/2014/main" id="{6FC721E1-3054-40ED-BF97-EEA2EFFCE7A7}"/>
              </a:ext>
            </a:extLst>
          </p:cNvPr>
          <p:cNvSpPr/>
          <p:nvPr/>
        </p:nvSpPr>
        <p:spPr>
          <a:xfrm>
            <a:off x="3749773"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2</a:t>
            </a:r>
          </a:p>
        </p:txBody>
      </p:sp>
      <p:sp>
        <p:nvSpPr>
          <p:cNvPr id="27" name="Rectangle: Top Corners Rounded 26">
            <a:extLst>
              <a:ext uri="{FF2B5EF4-FFF2-40B4-BE49-F238E27FC236}">
                <a16:creationId xmlns:a16="http://schemas.microsoft.com/office/drawing/2014/main" id="{CB959BE1-06D7-4BBF-9F99-545FC76CDA45}"/>
              </a:ext>
            </a:extLst>
          </p:cNvPr>
          <p:cNvSpPr/>
          <p:nvPr/>
        </p:nvSpPr>
        <p:spPr>
          <a:xfrm>
            <a:off x="10466003"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7</a:t>
            </a:r>
          </a:p>
        </p:txBody>
      </p:sp>
      <p:sp>
        <p:nvSpPr>
          <p:cNvPr id="28" name="Rectangle: Top Corners Rounded 27">
            <a:extLst>
              <a:ext uri="{FF2B5EF4-FFF2-40B4-BE49-F238E27FC236}">
                <a16:creationId xmlns:a16="http://schemas.microsoft.com/office/drawing/2014/main" id="{B7A33F19-ACB9-43F1-AD89-E5452AE1C518}"/>
              </a:ext>
            </a:extLst>
          </p:cNvPr>
          <p:cNvSpPr/>
          <p:nvPr/>
        </p:nvSpPr>
        <p:spPr>
          <a:xfrm>
            <a:off x="9122757"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6</a:t>
            </a:r>
          </a:p>
        </p:txBody>
      </p:sp>
      <p:sp>
        <p:nvSpPr>
          <p:cNvPr id="29" name="Rectangle: Top Corners Rounded 28">
            <a:extLst>
              <a:ext uri="{FF2B5EF4-FFF2-40B4-BE49-F238E27FC236}">
                <a16:creationId xmlns:a16="http://schemas.microsoft.com/office/drawing/2014/main" id="{3CDA6D82-A8C9-418F-88E9-5F6427B584C3}"/>
              </a:ext>
            </a:extLst>
          </p:cNvPr>
          <p:cNvSpPr/>
          <p:nvPr/>
        </p:nvSpPr>
        <p:spPr>
          <a:xfrm>
            <a:off x="7779511" y="43949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5</a:t>
            </a:r>
          </a:p>
        </p:txBody>
      </p:sp>
      <p:sp>
        <p:nvSpPr>
          <p:cNvPr id="32" name="Rectangle: Top Corners Rounded 31">
            <a:extLst>
              <a:ext uri="{FF2B5EF4-FFF2-40B4-BE49-F238E27FC236}">
                <a16:creationId xmlns:a16="http://schemas.microsoft.com/office/drawing/2014/main" id="{9115ECB4-E90E-42F7-88D4-C9328E44ECCF}"/>
              </a:ext>
            </a:extLst>
          </p:cNvPr>
          <p:cNvSpPr/>
          <p:nvPr/>
        </p:nvSpPr>
        <p:spPr>
          <a:xfrm>
            <a:off x="6436265"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4</a:t>
            </a:r>
          </a:p>
        </p:txBody>
      </p:sp>
      <p:sp>
        <p:nvSpPr>
          <p:cNvPr id="33" name="Rectangle: Top Corners Rounded 32">
            <a:extLst>
              <a:ext uri="{FF2B5EF4-FFF2-40B4-BE49-F238E27FC236}">
                <a16:creationId xmlns:a16="http://schemas.microsoft.com/office/drawing/2014/main" id="{2480B7C5-6E2E-462C-84A1-4EF41A048DB1}"/>
              </a:ext>
            </a:extLst>
          </p:cNvPr>
          <p:cNvSpPr/>
          <p:nvPr/>
        </p:nvSpPr>
        <p:spPr>
          <a:xfrm>
            <a:off x="5093019" y="435949"/>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3</a:t>
            </a:r>
          </a:p>
        </p:txBody>
      </p:sp>
      <p:sp>
        <p:nvSpPr>
          <p:cNvPr id="3" name="Rectangle 2">
            <a:extLst>
              <a:ext uri="{FF2B5EF4-FFF2-40B4-BE49-F238E27FC236}">
                <a16:creationId xmlns:a16="http://schemas.microsoft.com/office/drawing/2014/main" id="{4048152B-0A96-4608-88BC-5DCAC880D89D}"/>
              </a:ext>
            </a:extLst>
          </p:cNvPr>
          <p:cNvSpPr/>
          <p:nvPr/>
        </p:nvSpPr>
        <p:spPr>
          <a:xfrm>
            <a:off x="2406527"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37" name="Rectangle 36">
            <a:extLst>
              <a:ext uri="{FF2B5EF4-FFF2-40B4-BE49-F238E27FC236}">
                <a16:creationId xmlns:a16="http://schemas.microsoft.com/office/drawing/2014/main" id="{E8D94932-5D86-4699-BA56-5503F8F5EE8E}"/>
              </a:ext>
            </a:extLst>
          </p:cNvPr>
          <p:cNvSpPr/>
          <p:nvPr/>
        </p:nvSpPr>
        <p:spPr>
          <a:xfrm>
            <a:off x="5096587"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38" name="Rectangle 37">
            <a:extLst>
              <a:ext uri="{FF2B5EF4-FFF2-40B4-BE49-F238E27FC236}">
                <a16:creationId xmlns:a16="http://schemas.microsoft.com/office/drawing/2014/main" id="{5F64AC65-DDAD-4692-8EF6-A33970EEEB1B}"/>
              </a:ext>
            </a:extLst>
          </p:cNvPr>
          <p:cNvSpPr/>
          <p:nvPr/>
        </p:nvSpPr>
        <p:spPr>
          <a:xfrm>
            <a:off x="6436265"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a:t>
            </a:r>
          </a:p>
        </p:txBody>
      </p:sp>
      <p:sp>
        <p:nvSpPr>
          <p:cNvPr id="39" name="Rectangle 38">
            <a:extLst>
              <a:ext uri="{FF2B5EF4-FFF2-40B4-BE49-F238E27FC236}">
                <a16:creationId xmlns:a16="http://schemas.microsoft.com/office/drawing/2014/main" id="{B42BDC1B-93A3-4CAD-81C1-586AA1B8A603}"/>
              </a:ext>
            </a:extLst>
          </p:cNvPr>
          <p:cNvSpPr/>
          <p:nvPr/>
        </p:nvSpPr>
        <p:spPr>
          <a:xfrm>
            <a:off x="7772403" y="1050507"/>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6</a:t>
            </a:r>
          </a:p>
        </p:txBody>
      </p:sp>
      <p:sp>
        <p:nvSpPr>
          <p:cNvPr id="40" name="Rectangle 39">
            <a:extLst>
              <a:ext uri="{FF2B5EF4-FFF2-40B4-BE49-F238E27FC236}">
                <a16:creationId xmlns:a16="http://schemas.microsoft.com/office/drawing/2014/main" id="{D3661708-5722-4CD0-97DE-F262C691CC57}"/>
              </a:ext>
            </a:extLst>
          </p:cNvPr>
          <p:cNvSpPr/>
          <p:nvPr/>
        </p:nvSpPr>
        <p:spPr>
          <a:xfrm>
            <a:off x="9126324"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7</a:t>
            </a:r>
          </a:p>
        </p:txBody>
      </p:sp>
      <p:sp>
        <p:nvSpPr>
          <p:cNvPr id="41" name="Rectangle 40">
            <a:extLst>
              <a:ext uri="{FF2B5EF4-FFF2-40B4-BE49-F238E27FC236}">
                <a16:creationId xmlns:a16="http://schemas.microsoft.com/office/drawing/2014/main" id="{F8A83CCA-697E-4A99-8661-261811EA37F7}"/>
              </a:ext>
            </a:extLst>
          </p:cNvPr>
          <p:cNvSpPr/>
          <p:nvPr/>
        </p:nvSpPr>
        <p:spPr>
          <a:xfrm>
            <a:off x="10466002"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11</a:t>
            </a:r>
          </a:p>
        </p:txBody>
      </p:sp>
      <p:sp>
        <p:nvSpPr>
          <p:cNvPr id="46" name="Rectangle 45">
            <a:extLst>
              <a:ext uri="{FF2B5EF4-FFF2-40B4-BE49-F238E27FC236}">
                <a16:creationId xmlns:a16="http://schemas.microsoft.com/office/drawing/2014/main" id="{783AAB17-D97B-47B6-BC96-00CEF65995F0}"/>
              </a:ext>
            </a:extLst>
          </p:cNvPr>
          <p:cNvSpPr/>
          <p:nvPr/>
        </p:nvSpPr>
        <p:spPr>
          <a:xfrm>
            <a:off x="3749773"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6</a:t>
            </a:r>
          </a:p>
        </p:txBody>
      </p:sp>
      <p:sp>
        <p:nvSpPr>
          <p:cNvPr id="47" name="Rectangle 46">
            <a:extLst>
              <a:ext uri="{FF2B5EF4-FFF2-40B4-BE49-F238E27FC236}">
                <a16:creationId xmlns:a16="http://schemas.microsoft.com/office/drawing/2014/main" id="{330FED1D-12B6-4120-BD5F-6843626416AC}"/>
              </a:ext>
            </a:extLst>
          </p:cNvPr>
          <p:cNvSpPr/>
          <p:nvPr/>
        </p:nvSpPr>
        <p:spPr>
          <a:xfrm>
            <a:off x="2406527"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8" name="Rectangle 47">
            <a:extLst>
              <a:ext uri="{FF2B5EF4-FFF2-40B4-BE49-F238E27FC236}">
                <a16:creationId xmlns:a16="http://schemas.microsoft.com/office/drawing/2014/main" id="{94772156-9109-4431-8E5D-D695F3264E5C}"/>
              </a:ext>
            </a:extLst>
          </p:cNvPr>
          <p:cNvSpPr/>
          <p:nvPr/>
        </p:nvSpPr>
        <p:spPr>
          <a:xfrm>
            <a:off x="5096587"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9" name="Rectangle 48">
            <a:extLst>
              <a:ext uri="{FF2B5EF4-FFF2-40B4-BE49-F238E27FC236}">
                <a16:creationId xmlns:a16="http://schemas.microsoft.com/office/drawing/2014/main" id="{8EA607F5-3564-48D0-ABA3-E1044966904F}"/>
              </a:ext>
            </a:extLst>
          </p:cNvPr>
          <p:cNvSpPr/>
          <p:nvPr/>
        </p:nvSpPr>
        <p:spPr>
          <a:xfrm>
            <a:off x="6436265"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a:t>
            </a:r>
          </a:p>
        </p:txBody>
      </p:sp>
      <p:sp>
        <p:nvSpPr>
          <p:cNvPr id="50" name="Rectangle 49">
            <a:extLst>
              <a:ext uri="{FF2B5EF4-FFF2-40B4-BE49-F238E27FC236}">
                <a16:creationId xmlns:a16="http://schemas.microsoft.com/office/drawing/2014/main" id="{2CC6D133-3D85-48FA-A333-03DC7CF28C6C}"/>
              </a:ext>
            </a:extLst>
          </p:cNvPr>
          <p:cNvSpPr/>
          <p:nvPr/>
        </p:nvSpPr>
        <p:spPr>
          <a:xfrm>
            <a:off x="7772403" y="1687394"/>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4</a:t>
            </a:r>
          </a:p>
        </p:txBody>
      </p:sp>
      <p:sp>
        <p:nvSpPr>
          <p:cNvPr id="51" name="Rectangle 50">
            <a:extLst>
              <a:ext uri="{FF2B5EF4-FFF2-40B4-BE49-F238E27FC236}">
                <a16:creationId xmlns:a16="http://schemas.microsoft.com/office/drawing/2014/main" id="{0E7D7C7A-B53F-446C-86EB-88C1588823C6}"/>
              </a:ext>
            </a:extLst>
          </p:cNvPr>
          <p:cNvSpPr/>
          <p:nvPr/>
        </p:nvSpPr>
        <p:spPr>
          <a:xfrm>
            <a:off x="9126324"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a:t>
            </a:r>
          </a:p>
        </p:txBody>
      </p:sp>
      <p:sp>
        <p:nvSpPr>
          <p:cNvPr id="52" name="Rectangle 51">
            <a:extLst>
              <a:ext uri="{FF2B5EF4-FFF2-40B4-BE49-F238E27FC236}">
                <a16:creationId xmlns:a16="http://schemas.microsoft.com/office/drawing/2014/main" id="{2BCEF227-0265-49B8-BDF7-4A555D8598DB}"/>
              </a:ext>
            </a:extLst>
          </p:cNvPr>
          <p:cNvSpPr/>
          <p:nvPr/>
        </p:nvSpPr>
        <p:spPr>
          <a:xfrm>
            <a:off x="10466002"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panose="020B0502040204020203" pitchFamily="34" charset="0"/>
              </a:rPr>
              <a:t>3</a:t>
            </a:r>
            <a:endParaRPr lang="en-SG" dirty="0">
              <a:solidFill>
                <a:schemeClr val="tx1"/>
              </a:solidFill>
              <a:latin typeface="Bahnschrift" panose="020B0502040204020203" pitchFamily="34" charset="0"/>
            </a:endParaRPr>
          </a:p>
        </p:txBody>
      </p:sp>
      <p:sp>
        <p:nvSpPr>
          <p:cNvPr id="53" name="Rectangle 52">
            <a:extLst>
              <a:ext uri="{FF2B5EF4-FFF2-40B4-BE49-F238E27FC236}">
                <a16:creationId xmlns:a16="http://schemas.microsoft.com/office/drawing/2014/main" id="{4209785A-F04B-4118-B6B8-87439B1F6E71}"/>
              </a:ext>
            </a:extLst>
          </p:cNvPr>
          <p:cNvSpPr/>
          <p:nvPr/>
        </p:nvSpPr>
        <p:spPr>
          <a:xfrm>
            <a:off x="3749773"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54" name="Rectangle 53">
            <a:extLst>
              <a:ext uri="{FF2B5EF4-FFF2-40B4-BE49-F238E27FC236}">
                <a16:creationId xmlns:a16="http://schemas.microsoft.com/office/drawing/2014/main" id="{734AAB5B-1D59-4236-8607-6C1459201CC5}"/>
              </a:ext>
            </a:extLst>
          </p:cNvPr>
          <p:cNvSpPr/>
          <p:nvPr/>
        </p:nvSpPr>
        <p:spPr>
          <a:xfrm>
            <a:off x="2406527"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55" name="Rectangle 54">
            <a:extLst>
              <a:ext uri="{FF2B5EF4-FFF2-40B4-BE49-F238E27FC236}">
                <a16:creationId xmlns:a16="http://schemas.microsoft.com/office/drawing/2014/main" id="{888F8F02-BD1F-49CD-8588-8B14D8347719}"/>
              </a:ext>
            </a:extLst>
          </p:cNvPr>
          <p:cNvSpPr/>
          <p:nvPr/>
        </p:nvSpPr>
        <p:spPr>
          <a:xfrm>
            <a:off x="5096587"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56" name="Rectangle 55">
            <a:extLst>
              <a:ext uri="{FF2B5EF4-FFF2-40B4-BE49-F238E27FC236}">
                <a16:creationId xmlns:a16="http://schemas.microsoft.com/office/drawing/2014/main" id="{A2A0DB1B-C2B0-42C2-A64E-66D49A867ABA}"/>
              </a:ext>
            </a:extLst>
          </p:cNvPr>
          <p:cNvSpPr/>
          <p:nvPr/>
        </p:nvSpPr>
        <p:spPr>
          <a:xfrm>
            <a:off x="6436265"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57" name="Rectangle 56">
            <a:extLst>
              <a:ext uri="{FF2B5EF4-FFF2-40B4-BE49-F238E27FC236}">
                <a16:creationId xmlns:a16="http://schemas.microsoft.com/office/drawing/2014/main" id="{66D54698-49C0-41D9-B99D-9F63BCE576C6}"/>
              </a:ext>
            </a:extLst>
          </p:cNvPr>
          <p:cNvSpPr/>
          <p:nvPr/>
        </p:nvSpPr>
        <p:spPr>
          <a:xfrm>
            <a:off x="7772403" y="2324281"/>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58" name="Rectangle 57">
            <a:extLst>
              <a:ext uri="{FF2B5EF4-FFF2-40B4-BE49-F238E27FC236}">
                <a16:creationId xmlns:a16="http://schemas.microsoft.com/office/drawing/2014/main" id="{0A2791AC-44BA-4199-B875-ABED7CD08BCB}"/>
              </a:ext>
            </a:extLst>
          </p:cNvPr>
          <p:cNvSpPr/>
          <p:nvPr/>
        </p:nvSpPr>
        <p:spPr>
          <a:xfrm>
            <a:off x="9126324"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59" name="Rectangle 58">
            <a:extLst>
              <a:ext uri="{FF2B5EF4-FFF2-40B4-BE49-F238E27FC236}">
                <a16:creationId xmlns:a16="http://schemas.microsoft.com/office/drawing/2014/main" id="{9117E84A-83C2-4F99-9FF1-7EB9343A0F99}"/>
              </a:ext>
            </a:extLst>
          </p:cNvPr>
          <p:cNvSpPr/>
          <p:nvPr/>
        </p:nvSpPr>
        <p:spPr>
          <a:xfrm>
            <a:off x="10466002"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panose="020B0502040204020203" pitchFamily="34" charset="0"/>
              </a:rPr>
              <a:t>5</a:t>
            </a:r>
            <a:endParaRPr lang="en-SG" dirty="0">
              <a:solidFill>
                <a:schemeClr val="tx1"/>
              </a:solidFill>
              <a:latin typeface="Bahnschrift" panose="020B0502040204020203" pitchFamily="34" charset="0"/>
            </a:endParaRPr>
          </a:p>
        </p:txBody>
      </p:sp>
      <p:sp>
        <p:nvSpPr>
          <p:cNvPr id="60" name="Rectangle 59">
            <a:extLst>
              <a:ext uri="{FF2B5EF4-FFF2-40B4-BE49-F238E27FC236}">
                <a16:creationId xmlns:a16="http://schemas.microsoft.com/office/drawing/2014/main" id="{7C844F43-21B1-4E6A-9184-389D85B2E30E}"/>
              </a:ext>
            </a:extLst>
          </p:cNvPr>
          <p:cNvSpPr/>
          <p:nvPr/>
        </p:nvSpPr>
        <p:spPr>
          <a:xfrm>
            <a:off x="3749773"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4</a:t>
            </a:r>
          </a:p>
        </p:txBody>
      </p:sp>
      <p:sp>
        <p:nvSpPr>
          <p:cNvPr id="34" name="Rectangle: Top Corners Rounded 33">
            <a:extLst>
              <a:ext uri="{FF2B5EF4-FFF2-40B4-BE49-F238E27FC236}">
                <a16:creationId xmlns:a16="http://schemas.microsoft.com/office/drawing/2014/main" id="{0C6ADA7E-081D-49C9-A1FD-E15BE8E09620}"/>
              </a:ext>
            </a:extLst>
          </p:cNvPr>
          <p:cNvSpPr/>
          <p:nvPr/>
        </p:nvSpPr>
        <p:spPr>
          <a:xfrm>
            <a:off x="531609" y="2961168"/>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Critical Bugs</a:t>
            </a:r>
          </a:p>
        </p:txBody>
      </p:sp>
      <p:sp>
        <p:nvSpPr>
          <p:cNvPr id="35" name="Rectangle 34">
            <a:extLst>
              <a:ext uri="{FF2B5EF4-FFF2-40B4-BE49-F238E27FC236}">
                <a16:creationId xmlns:a16="http://schemas.microsoft.com/office/drawing/2014/main" id="{88B2098D-4CE9-4DFC-AD41-AEF696CA483A}"/>
              </a:ext>
            </a:extLst>
          </p:cNvPr>
          <p:cNvSpPr/>
          <p:nvPr/>
        </p:nvSpPr>
        <p:spPr>
          <a:xfrm>
            <a:off x="2406527"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36" name="Rectangle 35">
            <a:extLst>
              <a:ext uri="{FF2B5EF4-FFF2-40B4-BE49-F238E27FC236}">
                <a16:creationId xmlns:a16="http://schemas.microsoft.com/office/drawing/2014/main" id="{C61EA5E6-0487-4129-A8DA-F2683FE534FD}"/>
              </a:ext>
            </a:extLst>
          </p:cNvPr>
          <p:cNvSpPr/>
          <p:nvPr/>
        </p:nvSpPr>
        <p:spPr>
          <a:xfrm>
            <a:off x="5096587"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2" name="Rectangle 41">
            <a:extLst>
              <a:ext uri="{FF2B5EF4-FFF2-40B4-BE49-F238E27FC236}">
                <a16:creationId xmlns:a16="http://schemas.microsoft.com/office/drawing/2014/main" id="{648FDE1A-0D68-4740-82F3-C5EE66E37C69}"/>
              </a:ext>
            </a:extLst>
          </p:cNvPr>
          <p:cNvSpPr/>
          <p:nvPr/>
        </p:nvSpPr>
        <p:spPr>
          <a:xfrm>
            <a:off x="6436265"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3" name="Rectangle 42">
            <a:extLst>
              <a:ext uri="{FF2B5EF4-FFF2-40B4-BE49-F238E27FC236}">
                <a16:creationId xmlns:a16="http://schemas.microsoft.com/office/drawing/2014/main" id="{B9CCB819-D367-43B9-AAB0-A0D1CF1AF542}"/>
              </a:ext>
            </a:extLst>
          </p:cNvPr>
          <p:cNvSpPr/>
          <p:nvPr/>
        </p:nvSpPr>
        <p:spPr>
          <a:xfrm>
            <a:off x="7772403" y="2961168"/>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a:t>
            </a:r>
          </a:p>
        </p:txBody>
      </p:sp>
      <p:sp>
        <p:nvSpPr>
          <p:cNvPr id="44" name="Rectangle 43">
            <a:extLst>
              <a:ext uri="{FF2B5EF4-FFF2-40B4-BE49-F238E27FC236}">
                <a16:creationId xmlns:a16="http://schemas.microsoft.com/office/drawing/2014/main" id="{5FE6E268-4638-4B56-8A27-B27F8130C822}"/>
              </a:ext>
            </a:extLst>
          </p:cNvPr>
          <p:cNvSpPr/>
          <p:nvPr/>
        </p:nvSpPr>
        <p:spPr>
          <a:xfrm>
            <a:off x="9126324"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5" name="Rectangle 44">
            <a:extLst>
              <a:ext uri="{FF2B5EF4-FFF2-40B4-BE49-F238E27FC236}">
                <a16:creationId xmlns:a16="http://schemas.microsoft.com/office/drawing/2014/main" id="{361E93B0-A544-40B9-B953-AC94AD93AF6A}"/>
              </a:ext>
            </a:extLst>
          </p:cNvPr>
          <p:cNvSpPr/>
          <p:nvPr/>
        </p:nvSpPr>
        <p:spPr>
          <a:xfrm>
            <a:off x="10466002"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3</a:t>
            </a:r>
          </a:p>
        </p:txBody>
      </p:sp>
      <p:sp>
        <p:nvSpPr>
          <p:cNvPr id="61" name="Rectangle 60">
            <a:extLst>
              <a:ext uri="{FF2B5EF4-FFF2-40B4-BE49-F238E27FC236}">
                <a16:creationId xmlns:a16="http://schemas.microsoft.com/office/drawing/2014/main" id="{2CE3430C-134E-4540-87B7-D76187D72C08}"/>
              </a:ext>
            </a:extLst>
          </p:cNvPr>
          <p:cNvSpPr/>
          <p:nvPr/>
        </p:nvSpPr>
        <p:spPr>
          <a:xfrm>
            <a:off x="3749773"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62" name="Rectangle: Top Corners Rounded 61">
            <a:extLst>
              <a:ext uri="{FF2B5EF4-FFF2-40B4-BE49-F238E27FC236}">
                <a16:creationId xmlns:a16="http://schemas.microsoft.com/office/drawing/2014/main" id="{872DD58C-AFA2-4855-8697-2513698039BF}"/>
              </a:ext>
            </a:extLst>
          </p:cNvPr>
          <p:cNvSpPr/>
          <p:nvPr/>
        </p:nvSpPr>
        <p:spPr>
          <a:xfrm>
            <a:off x="531609" y="3598056"/>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Metrics Value</a:t>
            </a:r>
          </a:p>
        </p:txBody>
      </p:sp>
      <p:sp>
        <p:nvSpPr>
          <p:cNvPr id="63" name="Rectangle 62">
            <a:extLst>
              <a:ext uri="{FF2B5EF4-FFF2-40B4-BE49-F238E27FC236}">
                <a16:creationId xmlns:a16="http://schemas.microsoft.com/office/drawing/2014/main" id="{DBA0CEF6-6F08-49C3-A3EE-91BC02FCF233}"/>
              </a:ext>
            </a:extLst>
          </p:cNvPr>
          <p:cNvSpPr/>
          <p:nvPr/>
        </p:nvSpPr>
        <p:spPr>
          <a:xfrm>
            <a:off x="2406527"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64" name="Rectangle 63">
            <a:extLst>
              <a:ext uri="{FF2B5EF4-FFF2-40B4-BE49-F238E27FC236}">
                <a16:creationId xmlns:a16="http://schemas.microsoft.com/office/drawing/2014/main" id="{4DBD1BEE-6C75-4641-ABE7-A86D18BC6728}"/>
              </a:ext>
            </a:extLst>
          </p:cNvPr>
          <p:cNvSpPr/>
          <p:nvPr/>
        </p:nvSpPr>
        <p:spPr>
          <a:xfrm>
            <a:off x="5096587"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32</a:t>
            </a:r>
          </a:p>
        </p:txBody>
      </p:sp>
      <p:sp>
        <p:nvSpPr>
          <p:cNvPr id="65" name="Rectangle 64">
            <a:extLst>
              <a:ext uri="{FF2B5EF4-FFF2-40B4-BE49-F238E27FC236}">
                <a16:creationId xmlns:a16="http://schemas.microsoft.com/office/drawing/2014/main" id="{7660F356-6EDE-4BC9-A9CE-E8F9D9076905}"/>
              </a:ext>
            </a:extLst>
          </p:cNvPr>
          <p:cNvSpPr/>
          <p:nvPr/>
        </p:nvSpPr>
        <p:spPr>
          <a:xfrm>
            <a:off x="6436265"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37</a:t>
            </a:r>
          </a:p>
        </p:txBody>
      </p:sp>
      <p:sp>
        <p:nvSpPr>
          <p:cNvPr id="66" name="Rectangle 65">
            <a:extLst>
              <a:ext uri="{FF2B5EF4-FFF2-40B4-BE49-F238E27FC236}">
                <a16:creationId xmlns:a16="http://schemas.microsoft.com/office/drawing/2014/main" id="{FF378FA3-9DC4-4D59-B181-1BFC1CCE0F61}"/>
              </a:ext>
            </a:extLst>
          </p:cNvPr>
          <p:cNvSpPr/>
          <p:nvPr/>
        </p:nvSpPr>
        <p:spPr>
          <a:xfrm>
            <a:off x="7772403" y="3598056"/>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52</a:t>
            </a:r>
          </a:p>
        </p:txBody>
      </p:sp>
      <p:sp>
        <p:nvSpPr>
          <p:cNvPr id="67" name="Rectangle 66">
            <a:extLst>
              <a:ext uri="{FF2B5EF4-FFF2-40B4-BE49-F238E27FC236}">
                <a16:creationId xmlns:a16="http://schemas.microsoft.com/office/drawing/2014/main" id="{27C22DD8-6D9D-468F-8AF9-5D1708D3D051}"/>
              </a:ext>
            </a:extLst>
          </p:cNvPr>
          <p:cNvSpPr/>
          <p:nvPr/>
        </p:nvSpPr>
        <p:spPr>
          <a:xfrm>
            <a:off x="9126324"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66</a:t>
            </a:r>
          </a:p>
        </p:txBody>
      </p:sp>
      <p:sp>
        <p:nvSpPr>
          <p:cNvPr id="68" name="Rectangle 67">
            <a:extLst>
              <a:ext uri="{FF2B5EF4-FFF2-40B4-BE49-F238E27FC236}">
                <a16:creationId xmlns:a16="http://schemas.microsoft.com/office/drawing/2014/main" id="{9AAF2AC6-BC31-4432-9152-39C8BC08FE57}"/>
              </a:ext>
            </a:extLst>
          </p:cNvPr>
          <p:cNvSpPr/>
          <p:nvPr/>
        </p:nvSpPr>
        <p:spPr>
          <a:xfrm>
            <a:off x="10466002"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124</a:t>
            </a:r>
          </a:p>
        </p:txBody>
      </p:sp>
      <p:sp>
        <p:nvSpPr>
          <p:cNvPr id="69" name="Rectangle 68">
            <a:extLst>
              <a:ext uri="{FF2B5EF4-FFF2-40B4-BE49-F238E27FC236}">
                <a16:creationId xmlns:a16="http://schemas.microsoft.com/office/drawing/2014/main" id="{1ECF00FF-69FC-4405-8210-9BFC1DB517E9}"/>
              </a:ext>
            </a:extLst>
          </p:cNvPr>
          <p:cNvSpPr/>
          <p:nvPr/>
        </p:nvSpPr>
        <p:spPr>
          <a:xfrm>
            <a:off x="3749773"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22</a:t>
            </a:r>
          </a:p>
        </p:txBody>
      </p:sp>
    </p:spTree>
    <p:extLst>
      <p:ext uri="{BB962C8B-B14F-4D97-AF65-F5344CB8AC3E}">
        <p14:creationId xmlns:p14="http://schemas.microsoft.com/office/powerpoint/2010/main" val="1870774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9AF9CC-606B-4F21-9289-0E2278DFF98E}"/>
              </a:ext>
            </a:extLst>
          </p:cNvPr>
          <p:cNvSpPr txBox="1"/>
          <p:nvPr/>
        </p:nvSpPr>
        <p:spPr>
          <a:xfrm>
            <a:off x="3830527" y="503160"/>
            <a:ext cx="4530946" cy="769441"/>
          </a:xfrm>
          <a:prstGeom prst="rect">
            <a:avLst/>
          </a:prstGeom>
          <a:noFill/>
        </p:spPr>
        <p:txBody>
          <a:bodyPr wrap="square" rtlCol="0">
            <a:spAutoFit/>
          </a:bodyPr>
          <a:lstStyle/>
          <a:p>
            <a:r>
              <a:rPr lang="en-US" sz="4400" b="1" dirty="0">
                <a:latin typeface="Matura MT Script Capitals" panose="03020802060602070202" pitchFamily="66" charset="0"/>
              </a:rPr>
              <a:t>Primary Persona</a:t>
            </a:r>
          </a:p>
        </p:txBody>
      </p:sp>
      <p:sp>
        <p:nvSpPr>
          <p:cNvPr id="14" name="Rectangle 13">
            <a:extLst>
              <a:ext uri="{FF2B5EF4-FFF2-40B4-BE49-F238E27FC236}">
                <a16:creationId xmlns:a16="http://schemas.microsoft.com/office/drawing/2014/main" id="{EB15F23E-F069-4A04-BC17-09551515324D}"/>
              </a:ext>
            </a:extLst>
          </p:cNvPr>
          <p:cNvSpPr/>
          <p:nvPr/>
        </p:nvSpPr>
        <p:spPr>
          <a:xfrm>
            <a:off x="2477385" y="1586116"/>
            <a:ext cx="8325293" cy="187133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538231" y="1735475"/>
            <a:ext cx="6985590" cy="1600438"/>
          </a:xfrm>
          <a:prstGeom prst="rect">
            <a:avLst/>
          </a:prstGeom>
          <a:noFill/>
        </p:spPr>
        <p:txBody>
          <a:bodyPr wrap="square" rtlCol="0">
            <a:spAutoFit/>
          </a:bodyPr>
          <a:lstStyle/>
          <a:p>
            <a:r>
              <a:rPr lang="en-SG" sz="1400" dirty="0">
                <a:latin typeface="Bahnschrift" panose="020B0502040204020203" pitchFamily="34" charset="0"/>
              </a:rPr>
              <a:t>Edwin Tan is a 29 years old Master Administrator of Stepping Stones Learning Centre. He has been working with the Centre for 3 years. Being a meticulous and patient individual, Edwin Tan has been dutifully managing the duties across both branches. However, Edwin Tan finds himself needing to manually keep track and sourcing of the Branch Administrator’s information which brings him much inconvenience while carrying out his duties. Edwin hopes to have a system in place to reduce the number of documents to update and look through for a single piece of information. </a:t>
            </a:r>
          </a:p>
        </p:txBody>
      </p:sp>
      <p:sp>
        <p:nvSpPr>
          <p:cNvPr id="8" name="Rectangle 7">
            <a:extLst>
              <a:ext uri="{FF2B5EF4-FFF2-40B4-BE49-F238E27FC236}">
                <a16:creationId xmlns:a16="http://schemas.microsoft.com/office/drawing/2014/main" id="{005AC9CD-2AB1-4AFA-921C-95B02F420265}"/>
              </a:ext>
            </a:extLst>
          </p:cNvPr>
          <p:cNvSpPr/>
          <p:nvPr/>
        </p:nvSpPr>
        <p:spPr>
          <a:xfrm>
            <a:off x="1660632" y="4073672"/>
            <a:ext cx="8325293" cy="228116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9" name="TextBox 8">
            <a:extLst>
              <a:ext uri="{FF2B5EF4-FFF2-40B4-BE49-F238E27FC236}">
                <a16:creationId xmlns:a16="http://schemas.microsoft.com/office/drawing/2014/main" id="{2CCD706C-D90B-4CE2-A55B-44280821F48E}"/>
              </a:ext>
            </a:extLst>
          </p:cNvPr>
          <p:cNvSpPr txBox="1"/>
          <p:nvPr/>
        </p:nvSpPr>
        <p:spPr>
          <a:xfrm>
            <a:off x="1827607" y="4198592"/>
            <a:ext cx="6985590" cy="2031325"/>
          </a:xfrm>
          <a:prstGeom prst="rect">
            <a:avLst/>
          </a:prstGeom>
          <a:noFill/>
        </p:spPr>
        <p:txBody>
          <a:bodyPr wrap="square" rtlCol="0">
            <a:spAutoFit/>
          </a:bodyPr>
          <a:lstStyle/>
          <a:p>
            <a:r>
              <a:rPr lang="en-SG" sz="1400" dirty="0">
                <a:latin typeface="Bahnschrift" panose="020B0502040204020203" pitchFamily="34" charset="0"/>
              </a:rPr>
              <a:t>Jim Lim is a 25 years old Branch Administrator of Stepping Stones Learning Centre, Bukit Panjang Branch. He has been working with the Centre for 2 years. Being an ambitious individual, Jim Lim has always been interested in improving the operations of the Centre. However, Edwin Tan finds himself dedicating a huge amount of time to administrative tasks such as retrieving and updating student information. There are times when Jim makes mistake due to the hectic schedule that he is undergoing and the need to update several documents for just one single piece of information. Jim hopes to be able to retrieve and update necessary information using the shortest time span possible so that he could focus his efforts on more value adding tasks.</a:t>
            </a:r>
          </a:p>
        </p:txBody>
      </p:sp>
      <p:pic>
        <p:nvPicPr>
          <p:cNvPr id="5" name="Graphic 4">
            <a:extLst>
              <a:ext uri="{FF2B5EF4-FFF2-40B4-BE49-F238E27FC236}">
                <a16:creationId xmlns:a16="http://schemas.microsoft.com/office/drawing/2014/main" id="{D8919A26-A33C-4049-A246-A561B554E1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88589" y="4541127"/>
            <a:ext cx="1406066" cy="1406066"/>
          </a:xfrm>
          <a:prstGeom prst="rect">
            <a:avLst/>
          </a:prstGeom>
        </p:spPr>
      </p:pic>
      <p:sp>
        <p:nvSpPr>
          <p:cNvPr id="7" name="Circle: Hollow 6">
            <a:extLst>
              <a:ext uri="{FF2B5EF4-FFF2-40B4-BE49-F238E27FC236}">
                <a16:creationId xmlns:a16="http://schemas.microsoft.com/office/drawing/2014/main" id="{ED050690-C128-4305-814F-B9D8507E16E6}"/>
              </a:ext>
            </a:extLst>
          </p:cNvPr>
          <p:cNvSpPr/>
          <p:nvPr/>
        </p:nvSpPr>
        <p:spPr>
          <a:xfrm>
            <a:off x="8980172" y="4298608"/>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schemeClr val="tx1"/>
              </a:solidFill>
              <a:latin typeface="Bahnschrift" panose="020B0502040204020203" pitchFamily="34" charset="0"/>
            </a:endParaRPr>
          </a:p>
        </p:txBody>
      </p:sp>
      <p:sp>
        <p:nvSpPr>
          <p:cNvPr id="15" name="Circle: Hollow 14">
            <a:extLst>
              <a:ext uri="{FF2B5EF4-FFF2-40B4-BE49-F238E27FC236}">
                <a16:creationId xmlns:a16="http://schemas.microsoft.com/office/drawing/2014/main" id="{454685DF-7A54-4766-A84E-0A9E5431ECB0}"/>
              </a:ext>
            </a:extLst>
          </p:cNvPr>
          <p:cNvSpPr/>
          <p:nvPr/>
        </p:nvSpPr>
        <p:spPr>
          <a:xfrm>
            <a:off x="1492087" y="1586116"/>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schemeClr val="tx1"/>
              </a:solidFill>
              <a:latin typeface="Bahnschrift" panose="020B0502040204020203" pitchFamily="34" charset="0"/>
            </a:endParaRPr>
          </a:p>
        </p:txBody>
      </p:sp>
      <p:pic>
        <p:nvPicPr>
          <p:cNvPr id="20" name="Graphic 19">
            <a:extLst>
              <a:ext uri="{FF2B5EF4-FFF2-40B4-BE49-F238E27FC236}">
                <a16:creationId xmlns:a16="http://schemas.microsoft.com/office/drawing/2014/main" id="{B4B2815C-132C-48BA-B1E2-CB8F9AC777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0508" y="1944904"/>
            <a:ext cx="1153753" cy="1153753"/>
          </a:xfrm>
          <a:prstGeom prst="rect">
            <a:avLst/>
          </a:prstGeom>
        </p:spPr>
      </p:pic>
    </p:spTree>
    <p:extLst>
      <p:ext uri="{BB962C8B-B14F-4D97-AF65-F5344CB8AC3E}">
        <p14:creationId xmlns:p14="http://schemas.microsoft.com/office/powerpoint/2010/main" val="3931049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15F23E-F069-4A04-BC17-09551515324D}"/>
              </a:ext>
            </a:extLst>
          </p:cNvPr>
          <p:cNvSpPr/>
          <p:nvPr/>
        </p:nvSpPr>
        <p:spPr>
          <a:xfrm>
            <a:off x="2175727" y="587427"/>
            <a:ext cx="8617964" cy="248993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252247" y="709010"/>
            <a:ext cx="7541444" cy="2246769"/>
          </a:xfrm>
          <a:prstGeom prst="rect">
            <a:avLst/>
          </a:prstGeom>
          <a:noFill/>
        </p:spPr>
        <p:txBody>
          <a:bodyPr wrap="square" rtlCol="0">
            <a:spAutoFit/>
          </a:bodyPr>
          <a:lstStyle/>
          <a:p>
            <a:r>
              <a:rPr lang="en-SG" sz="1400" dirty="0">
                <a:latin typeface="Bahnschrift" panose="020B0502040204020203" pitchFamily="34" charset="0"/>
              </a:rPr>
              <a:t>Stacy Kim is a 27 years old English Tutor of Stepping Stones Learning Centre. She has been working with the Centre for 2 years. Being a friendly and competent tutor, Stacy has many classes and students under her belt. However, Stacy faces difficulty in remembering to take attendances, especially during days when she has back-to-back classes. In addition, there are students who take multiple subjects under her and hence she finds herself updating the grades for a single student in multiple pieces of paper. The Centre pays Stacy in the form of cash and hence Stacy finds it tough to keep track of her own income. Hence, Stacy hopes to be able to update various grades of a single student at one go, keep track of her pay days and amount received and have reminders for classes so that she would not miss attendance taking when she has a busy day.</a:t>
            </a:r>
          </a:p>
        </p:txBody>
      </p:sp>
      <p:sp>
        <p:nvSpPr>
          <p:cNvPr id="12" name="Circle: Hollow 11">
            <a:extLst>
              <a:ext uri="{FF2B5EF4-FFF2-40B4-BE49-F238E27FC236}">
                <a16:creationId xmlns:a16="http://schemas.microsoft.com/office/drawing/2014/main" id="{19E46C4A-F7E1-428F-B889-FAB98528D0CB}"/>
              </a:ext>
            </a:extLst>
          </p:cNvPr>
          <p:cNvSpPr/>
          <p:nvPr/>
        </p:nvSpPr>
        <p:spPr>
          <a:xfrm>
            <a:off x="1190429" y="900706"/>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Bahnschrift" panose="020B0502040204020203" pitchFamily="34" charset="0"/>
            </a:endParaRPr>
          </a:p>
        </p:txBody>
      </p:sp>
      <p:pic>
        <p:nvPicPr>
          <p:cNvPr id="4" name="Graphic 3">
            <a:extLst>
              <a:ext uri="{FF2B5EF4-FFF2-40B4-BE49-F238E27FC236}">
                <a16:creationId xmlns:a16="http://schemas.microsoft.com/office/drawing/2014/main" id="{ACAD9DBD-E585-440A-9967-F3F21CE9CF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0529" y="1293441"/>
            <a:ext cx="1110395" cy="1110395"/>
          </a:xfrm>
          <a:prstGeom prst="rect">
            <a:avLst/>
          </a:prstGeom>
        </p:spPr>
      </p:pic>
    </p:spTree>
    <p:extLst>
      <p:ext uri="{BB962C8B-B14F-4D97-AF65-F5344CB8AC3E}">
        <p14:creationId xmlns:p14="http://schemas.microsoft.com/office/powerpoint/2010/main" val="11005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15F23E-F069-4A04-BC17-09551515324D}"/>
              </a:ext>
            </a:extLst>
          </p:cNvPr>
          <p:cNvSpPr/>
          <p:nvPr/>
        </p:nvSpPr>
        <p:spPr>
          <a:xfrm>
            <a:off x="2175727" y="1501830"/>
            <a:ext cx="8325293" cy="189110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267959" y="1631428"/>
            <a:ext cx="7296346" cy="1600438"/>
          </a:xfrm>
          <a:prstGeom prst="rect">
            <a:avLst/>
          </a:prstGeom>
          <a:noFill/>
        </p:spPr>
        <p:txBody>
          <a:bodyPr wrap="square" rtlCol="0">
            <a:spAutoFit/>
          </a:bodyPr>
          <a:lstStyle/>
          <a:p>
            <a:r>
              <a:rPr lang="en-SG" sz="1400" dirty="0">
                <a:latin typeface="Bahnschrift" panose="020B0502040204020203" pitchFamily="34" charset="0"/>
              </a:rPr>
              <a:t>Mrs Jane Goh is a 34 years old working parent of Jennie. Mrs Goh is an executive in a renowned bank. Being a competent and ambitious working lady, Mrs Goh finds it difficult to keep track of Jennie’s progress in her studies because of her hectic schedules. While Mrs Goh is concerned about Jennie’s performance, she does not have the luxury of time to personally visit the Centre and have a talk with Ms Stacy to understand Jennie’s progress. Hence, Mrs Goh hopes to be able to track Jennie’s performance without the need for constant communication or visits to the Centre.</a:t>
            </a:r>
          </a:p>
        </p:txBody>
      </p:sp>
      <p:sp>
        <p:nvSpPr>
          <p:cNvPr id="12" name="Circle: Hollow 11">
            <a:extLst>
              <a:ext uri="{FF2B5EF4-FFF2-40B4-BE49-F238E27FC236}">
                <a16:creationId xmlns:a16="http://schemas.microsoft.com/office/drawing/2014/main" id="{66C8FCE8-9DB8-4C12-B717-7154CFC38C61}"/>
              </a:ext>
            </a:extLst>
          </p:cNvPr>
          <p:cNvSpPr/>
          <p:nvPr/>
        </p:nvSpPr>
        <p:spPr>
          <a:xfrm>
            <a:off x="1190429" y="1501831"/>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Bahnschrift" panose="020B0502040204020203" pitchFamily="34" charset="0"/>
            </a:endParaRPr>
          </a:p>
        </p:txBody>
      </p:sp>
      <p:pic>
        <p:nvPicPr>
          <p:cNvPr id="5" name="Graphic 4">
            <a:extLst>
              <a:ext uri="{FF2B5EF4-FFF2-40B4-BE49-F238E27FC236}">
                <a16:creationId xmlns:a16="http://schemas.microsoft.com/office/drawing/2014/main" id="{B024FB3B-FF7C-4EA0-AC30-DAA06DDDF7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0686" y="1842455"/>
            <a:ext cx="1190082" cy="1190082"/>
          </a:xfrm>
          <a:prstGeom prst="rect">
            <a:avLst/>
          </a:prstGeom>
        </p:spPr>
      </p:pic>
      <p:sp>
        <p:nvSpPr>
          <p:cNvPr id="13" name="Rectangle 12">
            <a:extLst>
              <a:ext uri="{FF2B5EF4-FFF2-40B4-BE49-F238E27FC236}">
                <a16:creationId xmlns:a16="http://schemas.microsoft.com/office/drawing/2014/main" id="{3CB8B41B-BD1D-4452-AD1F-45369A36E1E9}"/>
              </a:ext>
            </a:extLst>
          </p:cNvPr>
          <p:cNvSpPr/>
          <p:nvPr/>
        </p:nvSpPr>
        <p:spPr>
          <a:xfrm>
            <a:off x="1256856" y="4098306"/>
            <a:ext cx="8325293" cy="206238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15" name="TextBox 14">
            <a:extLst>
              <a:ext uri="{FF2B5EF4-FFF2-40B4-BE49-F238E27FC236}">
                <a16:creationId xmlns:a16="http://schemas.microsoft.com/office/drawing/2014/main" id="{8A8CBA20-A4BE-4716-AF89-4182FCE1ABF3}"/>
              </a:ext>
            </a:extLst>
          </p:cNvPr>
          <p:cNvSpPr txBox="1"/>
          <p:nvPr/>
        </p:nvSpPr>
        <p:spPr>
          <a:xfrm>
            <a:off x="1423831" y="4221556"/>
            <a:ext cx="7173020" cy="1815882"/>
          </a:xfrm>
          <a:prstGeom prst="rect">
            <a:avLst/>
          </a:prstGeom>
          <a:noFill/>
        </p:spPr>
        <p:txBody>
          <a:bodyPr wrap="square" rtlCol="0">
            <a:spAutoFit/>
          </a:bodyPr>
          <a:lstStyle/>
          <a:p>
            <a:r>
              <a:rPr lang="en-SG" sz="1400" dirty="0">
                <a:latin typeface="Bahnschrift" panose="020B0502040204020203" pitchFamily="34" charset="0"/>
              </a:rPr>
              <a:t>Jennie Goh is a 12 years old English and Math student of Stepping Stones Learning Centre, Bukit Panjang Branch. She has been with the Centre for almost 1 year to date. Known as a mischievous and unmotivated student, Jennie has always received feedback from teachers that she was being a difficult student. However, Jennie actually wants to work hard yet she finds it difficult to gain motivation for study due to the fact that she feels that her efforts are not recognised simply because of her poor grades. Hence, Jennie hopes to be rewarded and recognised for her efforts in studying, not just through improvements in grades.</a:t>
            </a:r>
          </a:p>
        </p:txBody>
      </p:sp>
      <p:sp>
        <p:nvSpPr>
          <p:cNvPr id="16" name="Circle: Hollow 15">
            <a:extLst>
              <a:ext uri="{FF2B5EF4-FFF2-40B4-BE49-F238E27FC236}">
                <a16:creationId xmlns:a16="http://schemas.microsoft.com/office/drawing/2014/main" id="{6A9713D0-3107-4FB9-BA59-55B10DAFE53E}"/>
              </a:ext>
            </a:extLst>
          </p:cNvPr>
          <p:cNvSpPr/>
          <p:nvPr/>
        </p:nvSpPr>
        <p:spPr>
          <a:xfrm>
            <a:off x="8596851" y="4183945"/>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Bahnschrift" panose="020B0502040204020203" pitchFamily="34" charset="0"/>
            </a:endParaRPr>
          </a:p>
        </p:txBody>
      </p:sp>
      <p:pic>
        <p:nvPicPr>
          <p:cNvPr id="18" name="Graphic 17">
            <a:extLst>
              <a:ext uri="{FF2B5EF4-FFF2-40B4-BE49-F238E27FC236}">
                <a16:creationId xmlns:a16="http://schemas.microsoft.com/office/drawing/2014/main" id="{54C9AA66-38E7-40BA-A075-A38A4A7495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6986" y="4474334"/>
            <a:ext cx="1310326" cy="1310326"/>
          </a:xfrm>
          <a:prstGeom prst="rect">
            <a:avLst/>
          </a:prstGeom>
        </p:spPr>
      </p:pic>
      <p:sp>
        <p:nvSpPr>
          <p:cNvPr id="19" name="TextBox 18">
            <a:extLst>
              <a:ext uri="{FF2B5EF4-FFF2-40B4-BE49-F238E27FC236}">
                <a16:creationId xmlns:a16="http://schemas.microsoft.com/office/drawing/2014/main" id="{DD1638B8-73BD-4F95-962F-6D9DEB125515}"/>
              </a:ext>
            </a:extLst>
          </p:cNvPr>
          <p:cNvSpPr txBox="1"/>
          <p:nvPr/>
        </p:nvSpPr>
        <p:spPr>
          <a:xfrm>
            <a:off x="3547770" y="422372"/>
            <a:ext cx="5096459" cy="769441"/>
          </a:xfrm>
          <a:prstGeom prst="rect">
            <a:avLst/>
          </a:prstGeom>
          <a:noFill/>
        </p:spPr>
        <p:txBody>
          <a:bodyPr wrap="square" rtlCol="0">
            <a:spAutoFit/>
          </a:bodyPr>
          <a:lstStyle/>
          <a:p>
            <a:r>
              <a:rPr lang="en-US" sz="4400" b="1" dirty="0">
                <a:latin typeface="Matura MT Script Capitals" panose="03020802060602070202" pitchFamily="66" charset="0"/>
              </a:rPr>
              <a:t>Secondary Persona</a:t>
            </a:r>
          </a:p>
        </p:txBody>
      </p:sp>
    </p:spTree>
    <p:extLst>
      <p:ext uri="{BB962C8B-B14F-4D97-AF65-F5344CB8AC3E}">
        <p14:creationId xmlns:p14="http://schemas.microsoft.com/office/powerpoint/2010/main" val="916042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4903391" y="496800"/>
            <a:ext cx="2385218" cy="769441"/>
          </a:xfrm>
          <a:prstGeom prst="rect">
            <a:avLst/>
          </a:prstGeom>
          <a:noFill/>
        </p:spPr>
        <p:txBody>
          <a:bodyPr wrap="square" rtlCol="0">
            <a:spAutoFit/>
          </a:bodyPr>
          <a:lstStyle/>
          <a:p>
            <a:r>
              <a:rPr lang="en-US" sz="4400" b="1" dirty="0">
                <a:latin typeface="Matura MT Script Capitals" panose="03020802060602070202" pitchFamily="66" charset="0"/>
              </a:rPr>
              <a:t>Sketches</a:t>
            </a:r>
          </a:p>
        </p:txBody>
      </p:sp>
      <p:pic>
        <p:nvPicPr>
          <p:cNvPr id="3" name="Picture 2">
            <a:extLst>
              <a:ext uri="{FF2B5EF4-FFF2-40B4-BE49-F238E27FC236}">
                <a16:creationId xmlns:a16="http://schemas.microsoft.com/office/drawing/2014/main" id="{E4A6DF4E-2CC9-4EC3-B406-CA2872309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91" y="1441720"/>
            <a:ext cx="3274735" cy="1992273"/>
          </a:xfrm>
          <a:prstGeom prst="rect">
            <a:avLst/>
          </a:prstGeom>
        </p:spPr>
      </p:pic>
      <p:pic>
        <p:nvPicPr>
          <p:cNvPr id="6" name="Picture 5">
            <a:extLst>
              <a:ext uri="{FF2B5EF4-FFF2-40B4-BE49-F238E27FC236}">
                <a16:creationId xmlns:a16="http://schemas.microsoft.com/office/drawing/2014/main" id="{A6401F5B-AAA9-40CF-9A84-2C6FF5E2A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637" y="4206618"/>
            <a:ext cx="3162484" cy="1994002"/>
          </a:xfrm>
          <a:prstGeom prst="rect">
            <a:avLst/>
          </a:prstGeom>
        </p:spPr>
      </p:pic>
      <p:pic>
        <p:nvPicPr>
          <p:cNvPr id="8" name="Picture 7">
            <a:extLst>
              <a:ext uri="{FF2B5EF4-FFF2-40B4-BE49-F238E27FC236}">
                <a16:creationId xmlns:a16="http://schemas.microsoft.com/office/drawing/2014/main" id="{2818A453-FA7E-49F7-87B8-9EA99030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7999" y="4206618"/>
            <a:ext cx="3543482" cy="1994002"/>
          </a:xfrm>
          <a:prstGeom prst="rect">
            <a:avLst/>
          </a:prstGeom>
        </p:spPr>
      </p:pic>
      <p:pic>
        <p:nvPicPr>
          <p:cNvPr id="10" name="Picture 9">
            <a:extLst>
              <a:ext uri="{FF2B5EF4-FFF2-40B4-BE49-F238E27FC236}">
                <a16:creationId xmlns:a16="http://schemas.microsoft.com/office/drawing/2014/main" id="{B936E8D6-1B3A-4BE8-B8FB-C3DAD57BF6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563" y="1439991"/>
            <a:ext cx="3504873" cy="1994002"/>
          </a:xfrm>
          <a:prstGeom prst="rect">
            <a:avLst/>
          </a:prstGeom>
        </p:spPr>
      </p:pic>
      <p:pic>
        <p:nvPicPr>
          <p:cNvPr id="20" name="Picture 19">
            <a:extLst>
              <a:ext uri="{FF2B5EF4-FFF2-40B4-BE49-F238E27FC236}">
                <a16:creationId xmlns:a16="http://schemas.microsoft.com/office/drawing/2014/main" id="{5C1A62A3-29B7-4097-9C16-DCB4C16E9B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8473" y="1441720"/>
            <a:ext cx="3126812" cy="1995731"/>
          </a:xfrm>
          <a:prstGeom prst="rect">
            <a:avLst/>
          </a:prstGeom>
        </p:spPr>
      </p:pic>
      <p:sp>
        <p:nvSpPr>
          <p:cNvPr id="21" name="Rectangle 20">
            <a:extLst>
              <a:ext uri="{FF2B5EF4-FFF2-40B4-BE49-F238E27FC236}">
                <a16:creationId xmlns:a16="http://schemas.microsoft.com/office/drawing/2014/main" id="{F21B94CF-A9BC-4E0C-A71D-959D7B0E1E3F}"/>
              </a:ext>
            </a:extLst>
          </p:cNvPr>
          <p:cNvSpPr/>
          <p:nvPr/>
        </p:nvSpPr>
        <p:spPr>
          <a:xfrm>
            <a:off x="1201479"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Login</a:t>
            </a:r>
            <a:endParaRPr lang="en-SG" b="1"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5A5B948D-8CAA-4D60-A7BA-7D10BD4CEA46}"/>
              </a:ext>
            </a:extLst>
          </p:cNvPr>
          <p:cNvSpPr/>
          <p:nvPr/>
        </p:nvSpPr>
        <p:spPr>
          <a:xfrm>
            <a:off x="918279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Scheduling</a:t>
            </a:r>
            <a:endParaRPr lang="en-SG" b="1"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D87B931D-1EB1-4671-B96D-A6D07F97CA3A}"/>
              </a:ext>
            </a:extLst>
          </p:cNvPr>
          <p:cNvSpPr/>
          <p:nvPr/>
        </p:nvSpPr>
        <p:spPr>
          <a:xfrm>
            <a:off x="518691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Payment Tracking</a:t>
            </a:r>
            <a:endParaRPr lang="en-SG" sz="1600" b="1"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4A95CB73-F497-4D75-80A1-A5C12407A1EE}"/>
              </a:ext>
            </a:extLst>
          </p:cNvPr>
          <p:cNvSpPr/>
          <p:nvPr/>
        </p:nvSpPr>
        <p:spPr>
          <a:xfrm>
            <a:off x="3065795"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Student Registration</a:t>
            </a:r>
            <a:endParaRPr lang="en-SG" sz="1400" b="1"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34757BF6-8F8A-4474-B035-7EEA2B56C6EB}"/>
              </a:ext>
            </a:extLst>
          </p:cNvPr>
          <p:cNvSpPr/>
          <p:nvPr/>
        </p:nvSpPr>
        <p:spPr>
          <a:xfrm>
            <a:off x="7230656"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Tutor Registration</a:t>
            </a:r>
            <a:endParaRPr lang="en-SG" sz="1600" b="1"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3028861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4623476" y="44363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Prototypes</a:t>
            </a:r>
          </a:p>
        </p:txBody>
      </p:sp>
      <p:sp>
        <p:nvSpPr>
          <p:cNvPr id="21" name="Rectangle 20">
            <a:extLst>
              <a:ext uri="{FF2B5EF4-FFF2-40B4-BE49-F238E27FC236}">
                <a16:creationId xmlns:a16="http://schemas.microsoft.com/office/drawing/2014/main" id="{F21B94CF-A9BC-4E0C-A71D-959D7B0E1E3F}"/>
              </a:ext>
            </a:extLst>
          </p:cNvPr>
          <p:cNvSpPr/>
          <p:nvPr/>
        </p:nvSpPr>
        <p:spPr>
          <a:xfrm>
            <a:off x="1201479"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Login</a:t>
            </a:r>
            <a:endParaRPr lang="en-SG" sz="1600" b="1"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5A5B948D-8CAA-4D60-A7BA-7D10BD4CEA46}"/>
              </a:ext>
            </a:extLst>
          </p:cNvPr>
          <p:cNvSpPr/>
          <p:nvPr/>
        </p:nvSpPr>
        <p:spPr>
          <a:xfrm>
            <a:off x="918279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Scheduling</a:t>
            </a:r>
            <a:endParaRPr lang="en-SG" sz="1600" b="1"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D87B931D-1EB1-4671-B96D-A6D07F97CA3A}"/>
              </a:ext>
            </a:extLst>
          </p:cNvPr>
          <p:cNvSpPr/>
          <p:nvPr/>
        </p:nvSpPr>
        <p:spPr>
          <a:xfrm>
            <a:off x="518691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Payment Tracking</a:t>
            </a:r>
            <a:endParaRPr lang="en-SG" sz="1600" b="1"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4A95CB73-F497-4D75-80A1-A5C12407A1EE}"/>
              </a:ext>
            </a:extLst>
          </p:cNvPr>
          <p:cNvSpPr/>
          <p:nvPr/>
        </p:nvSpPr>
        <p:spPr>
          <a:xfrm>
            <a:off x="3065795"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Student Registration</a:t>
            </a:r>
            <a:endParaRPr lang="en-SG" sz="1400" b="1"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34757BF6-8F8A-4474-B035-7EEA2B56C6EB}"/>
              </a:ext>
            </a:extLst>
          </p:cNvPr>
          <p:cNvSpPr/>
          <p:nvPr/>
        </p:nvSpPr>
        <p:spPr>
          <a:xfrm>
            <a:off x="7230656"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Tutor Registration</a:t>
            </a:r>
            <a:endParaRPr lang="en-SG" sz="16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B139E773-7954-4908-B989-01A97E52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86" y="1903454"/>
            <a:ext cx="2971953" cy="1435174"/>
          </a:xfrm>
          <a:prstGeom prst="rect">
            <a:avLst/>
          </a:prstGeom>
        </p:spPr>
      </p:pic>
      <p:pic>
        <p:nvPicPr>
          <p:cNvPr id="7" name="Picture 6">
            <a:extLst>
              <a:ext uri="{FF2B5EF4-FFF2-40B4-BE49-F238E27FC236}">
                <a16:creationId xmlns:a16="http://schemas.microsoft.com/office/drawing/2014/main" id="{9983F6A7-8F64-44CF-A238-015F751D8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513" y="4082888"/>
            <a:ext cx="2246732" cy="2040571"/>
          </a:xfrm>
          <a:prstGeom prst="rect">
            <a:avLst/>
          </a:prstGeom>
        </p:spPr>
      </p:pic>
      <p:pic>
        <p:nvPicPr>
          <p:cNvPr id="11" name="Picture 10">
            <a:extLst>
              <a:ext uri="{FF2B5EF4-FFF2-40B4-BE49-F238E27FC236}">
                <a16:creationId xmlns:a16="http://schemas.microsoft.com/office/drawing/2014/main" id="{965C0C7C-489C-4286-A7D4-1F91C44C7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553" y="4153156"/>
            <a:ext cx="3118675" cy="1970303"/>
          </a:xfrm>
          <a:prstGeom prst="rect">
            <a:avLst/>
          </a:prstGeom>
        </p:spPr>
      </p:pic>
      <p:pic>
        <p:nvPicPr>
          <p:cNvPr id="13" name="Picture 12">
            <a:extLst>
              <a:ext uri="{FF2B5EF4-FFF2-40B4-BE49-F238E27FC236}">
                <a16:creationId xmlns:a16="http://schemas.microsoft.com/office/drawing/2014/main" id="{8CF80AA3-985F-4AC5-8BA8-1581C1056D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2503" y="1452581"/>
            <a:ext cx="3429176" cy="1886047"/>
          </a:xfrm>
          <a:prstGeom prst="rect">
            <a:avLst/>
          </a:prstGeom>
        </p:spPr>
      </p:pic>
      <p:pic>
        <p:nvPicPr>
          <p:cNvPr id="15" name="Picture 14">
            <a:extLst>
              <a:ext uri="{FF2B5EF4-FFF2-40B4-BE49-F238E27FC236}">
                <a16:creationId xmlns:a16="http://schemas.microsoft.com/office/drawing/2014/main" id="{52AFAD74-3CE4-495A-9001-AFE95AED35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76" y="947845"/>
            <a:ext cx="2868940" cy="2390783"/>
          </a:xfrm>
          <a:prstGeom prst="rect">
            <a:avLst/>
          </a:prstGeom>
        </p:spPr>
      </p:pic>
    </p:spTree>
    <p:extLst>
      <p:ext uri="{BB962C8B-B14F-4D97-AF65-F5344CB8AC3E}">
        <p14:creationId xmlns:p14="http://schemas.microsoft.com/office/powerpoint/2010/main" val="2606686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Bahnschrift" panose="020B0502040204020203" pitchFamily="34" charset="0"/>
              </a:rPr>
              <a:t>Venue:</a:t>
            </a:r>
            <a:r>
              <a:rPr lang="en-US" sz="1600" dirty="0">
                <a:solidFill>
                  <a:schemeClr val="tx1"/>
                </a:solidFill>
                <a:latin typeface="Bahnschrift" panose="020B0502040204020203" pitchFamily="34" charset="0"/>
              </a:rPr>
              <a:t> Stepping Stones Learning Centre, Bukit </a:t>
            </a:r>
          </a:p>
          <a:p>
            <a:r>
              <a:rPr lang="en-US" sz="1600" dirty="0">
                <a:solidFill>
                  <a:schemeClr val="tx1"/>
                </a:solidFill>
                <a:latin typeface="Bahnschrift" panose="020B0502040204020203" pitchFamily="34" charset="0"/>
              </a:rPr>
              <a:t>                   Panjang Branch</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Date: </a:t>
            </a:r>
            <a:r>
              <a:rPr lang="en-US" sz="1600" dirty="0">
                <a:solidFill>
                  <a:schemeClr val="tx1"/>
                </a:solidFill>
                <a:latin typeface="Bahnschrift" panose="020B0502040204020203" pitchFamily="34" charset="0"/>
              </a:rPr>
              <a:t>28 July 2018, Saturday </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Time: </a:t>
            </a:r>
            <a:r>
              <a:rPr lang="en-US" sz="1600" dirty="0">
                <a:solidFill>
                  <a:schemeClr val="tx1"/>
                </a:solidFill>
                <a:latin typeface="Bahnschrift" panose="020B0502040204020203" pitchFamily="34" charset="0"/>
              </a:rPr>
              <a:t>2:30pm – 3:30pm</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Number of Participants: </a:t>
            </a:r>
            <a:r>
              <a:rPr lang="en-US" sz="1600" dirty="0">
                <a:solidFill>
                  <a:schemeClr val="tx1"/>
                </a:solidFill>
                <a:latin typeface="Bahnschrift" panose="020B0502040204020203" pitchFamily="34" charset="0"/>
              </a:rPr>
              <a:t>2 </a:t>
            </a:r>
            <a:endParaRPr lang="en-SG" sz="16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a:solidFill>
                  <a:schemeClr val="tx1"/>
                </a:solidFill>
                <a:latin typeface="Bahnschrift" panose="020B0502040204020203" pitchFamily="34" charset="0"/>
              </a:rPr>
              <a:t>Gather feedback regarding UI Design &amp; Navigation Flow</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Gauge user’s comfortability &amp; satisfaction with the UI and functionalities implemented</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Improve the Portal based on feedbacks and comments received</a:t>
            </a:r>
            <a:endParaRPr lang="en-SG" dirty="0">
              <a:solidFill>
                <a:schemeClr val="tx1"/>
              </a:solidFill>
              <a:latin typeface="Bahnschrift" panose="020B0502040204020203" pitchFamily="34"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126321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a:solidFill>
                  <a:schemeClr val="tx1"/>
                </a:solidFill>
                <a:latin typeface="Bahnschrift" panose="020B0502040204020203" pitchFamily="34" charset="0"/>
              </a:rPr>
              <a:t>Account Module</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Admin Module</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Student Mgmt Module</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Grades Module</a:t>
            </a:r>
            <a:endParaRPr lang="en-SG" dirty="0">
              <a:solidFill>
                <a:schemeClr val="tx1"/>
              </a:solidFill>
              <a:latin typeface="Bahnschrift" panose="020B0502040204020203" pitchFamily="34" charset="0"/>
            </a:endParaRP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443679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2900002" y="1757484"/>
            <a:ext cx="6391996" cy="769441"/>
          </a:xfrm>
          <a:prstGeom prst="rect">
            <a:avLst/>
          </a:prstGeom>
          <a:noFill/>
        </p:spPr>
        <p:txBody>
          <a:bodyPr wrap="square" rtlCol="0">
            <a:spAutoFit/>
          </a:bodyPr>
          <a:lstStyle/>
          <a:p>
            <a:r>
              <a:rPr lang="en-US" sz="4400" b="1" dirty="0">
                <a:latin typeface="Matura MT Script Capitals" panose="03020802060602070202" pitchFamily="66" charset="0"/>
              </a:rPr>
              <a:t>Results of User Testing</a:t>
            </a:r>
          </a:p>
        </p:txBody>
      </p:sp>
      <p:sp>
        <p:nvSpPr>
          <p:cNvPr id="2" name="Rectangle 1">
            <a:extLst>
              <a:ext uri="{FF2B5EF4-FFF2-40B4-BE49-F238E27FC236}">
                <a16:creationId xmlns:a16="http://schemas.microsoft.com/office/drawing/2014/main" id="{8E0521E7-752A-4223-84A0-D9CAEC3E6DAA}"/>
              </a:ext>
            </a:extLst>
          </p:cNvPr>
          <p:cNvSpPr/>
          <p:nvPr/>
        </p:nvSpPr>
        <p:spPr>
          <a:xfrm>
            <a:off x="923542" y="2737237"/>
            <a:ext cx="10259569" cy="12252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The participants were presented with the Portal while the team members gave them a series of activities to be completed. While they were attempting the activities, they were asked for feedbacks and opinions on the efficiency, satisfaction and comfortability of completing the said activity. At the end of the testing, participants were also asked to comment on the overall usability of the Portal. The team would be implementing the changes gathered from the opinions of the participants. </a:t>
            </a:r>
            <a:endParaRPr lang="en-SG"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945874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9319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S/N</a:t>
            </a:r>
            <a:endParaRPr lang="en-SG" b="1" dirty="0">
              <a:solidFill>
                <a:schemeClr val="tx1"/>
              </a:solidFill>
              <a:latin typeface="Bahnschrift" panose="020B0502040204020203" pitchFamily="34"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93192"/>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Activity</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93192"/>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Result</a:t>
            </a:r>
            <a:endParaRPr lang="en-SG" b="1" dirty="0">
              <a:solidFill>
                <a:schemeClr val="tx1"/>
              </a:solidFill>
              <a:latin typeface="Bahnschrift" panose="020B0502040204020203" pitchFamily="34"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1060704"/>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1</a:t>
            </a:r>
            <a:endParaRPr lang="en-SG" sz="1600"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1060704"/>
            <a:ext cx="5882642"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login without the guidance of the facilitators using the assigned username and password</a:t>
            </a:r>
            <a:endParaRPr lang="en-SG" sz="16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1060704"/>
            <a:ext cx="242011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764792"/>
            <a:ext cx="170078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2</a:t>
            </a:r>
            <a:endParaRPr lang="en-SG" sz="16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764792"/>
            <a:ext cx="5882642"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navigate to Tutor Creation</a:t>
            </a:r>
            <a:endParaRPr lang="en-SG" sz="16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764792"/>
            <a:ext cx="242011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Faced a bit of difficulty due to the naming of navigation bars</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2938272"/>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3</a:t>
            </a:r>
            <a:endParaRPr lang="en-SG" sz="16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2938272"/>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create a Tutor record</a:t>
            </a:r>
            <a:endParaRPr lang="en-SG" sz="16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2938272"/>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3480816"/>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4</a:t>
            </a:r>
            <a:endParaRPr lang="en-SG" sz="16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3480816"/>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edit a Tutor record</a:t>
            </a:r>
            <a:endParaRPr lang="en-SG" sz="16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3480816"/>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4023360"/>
            <a:ext cx="170078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5</a:t>
            </a:r>
            <a:endParaRPr lang="en-SG" sz="16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4023360"/>
            <a:ext cx="5882642"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navigate to Student Creation</a:t>
            </a:r>
            <a:endParaRPr lang="en-SG" sz="16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4023360"/>
            <a:ext cx="242011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Faced a bit of difficulty due to the naming of navigation bars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5196840"/>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6</a:t>
            </a:r>
            <a:endParaRPr lang="en-SG" sz="16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5196840"/>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create a Student record</a:t>
            </a:r>
            <a:endParaRPr lang="en-SG" sz="16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5196840"/>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5739384"/>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7</a:t>
            </a:r>
            <a:endParaRPr lang="en-SG" sz="160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5739384"/>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edit a Student record</a:t>
            </a:r>
            <a:endParaRPr lang="en-SG" sz="1600"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5739384"/>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6281928"/>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8</a:t>
            </a:r>
            <a:endParaRPr lang="en-SG" sz="1600" dirty="0">
              <a:solidFill>
                <a:schemeClr val="tx1"/>
              </a:solidFill>
              <a:latin typeface="Bahnschrift" panose="020B0502040204020203" pitchFamily="34"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6281928"/>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add a Student’s grades</a:t>
            </a:r>
            <a:endParaRPr lang="en-SG" sz="1600"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6281928"/>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Tree>
    <p:extLst>
      <p:ext uri="{BB962C8B-B14F-4D97-AF65-F5344CB8AC3E}">
        <p14:creationId xmlns:p14="http://schemas.microsoft.com/office/powerpoint/2010/main" val="3017307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FD77A7-7F22-4716-9FA6-79BECF569EE5}"/>
              </a:ext>
            </a:extLst>
          </p:cNvPr>
          <p:cNvSpPr txBox="1"/>
          <p:nvPr/>
        </p:nvSpPr>
        <p:spPr>
          <a:xfrm>
            <a:off x="4821150" y="894868"/>
            <a:ext cx="2628013" cy="584775"/>
          </a:xfrm>
          <a:prstGeom prst="rect">
            <a:avLst/>
          </a:prstGeom>
          <a:noFill/>
        </p:spPr>
        <p:txBody>
          <a:bodyPr wrap="square" rtlCol="0">
            <a:spAutoFit/>
          </a:bodyPr>
          <a:lstStyle/>
          <a:p>
            <a:r>
              <a:rPr lang="en-SG" sz="3200" b="1" dirty="0">
                <a:latin typeface="Matura MT Script Capitals" panose="03020802060602070202" pitchFamily="66" charset="0"/>
              </a:rPr>
              <a:t>Road Ahead</a:t>
            </a:r>
          </a:p>
        </p:txBody>
      </p:sp>
      <p:grpSp>
        <p:nvGrpSpPr>
          <p:cNvPr id="6" name="Group 5">
            <a:extLst>
              <a:ext uri="{FF2B5EF4-FFF2-40B4-BE49-F238E27FC236}">
                <a16:creationId xmlns:a16="http://schemas.microsoft.com/office/drawing/2014/main" id="{E1FB0F10-E4ED-4DE8-BCBB-AF9C1EC97527}"/>
              </a:ext>
            </a:extLst>
          </p:cNvPr>
          <p:cNvGrpSpPr/>
          <p:nvPr/>
        </p:nvGrpSpPr>
        <p:grpSpPr>
          <a:xfrm>
            <a:off x="1243687" y="1990187"/>
            <a:ext cx="9629212" cy="3788278"/>
            <a:chOff x="-3568484" y="1369687"/>
            <a:chExt cx="16483426" cy="6725107"/>
          </a:xfrm>
        </p:grpSpPr>
        <p:sp>
          <p:nvSpPr>
            <p:cNvPr id="7" name="Block Arc 6">
              <a:extLst>
                <a:ext uri="{FF2B5EF4-FFF2-40B4-BE49-F238E27FC236}">
                  <a16:creationId xmlns:a16="http://schemas.microsoft.com/office/drawing/2014/main" id="{723A0E89-FFC1-4189-971C-BCCE01F03D67}"/>
                </a:ext>
              </a:extLst>
            </p:cNvPr>
            <p:cNvSpPr/>
            <p:nvPr/>
          </p:nvSpPr>
          <p:spPr>
            <a:xfrm flipV="1">
              <a:off x="-47965" y="2769378"/>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8" name="Block Arc 7">
              <a:extLst>
                <a:ext uri="{FF2B5EF4-FFF2-40B4-BE49-F238E27FC236}">
                  <a16:creationId xmlns:a16="http://schemas.microsoft.com/office/drawing/2014/main" id="{2A370F10-FC86-4587-8963-BAA1D118B015}"/>
                </a:ext>
              </a:extLst>
            </p:cNvPr>
            <p:cNvSpPr/>
            <p:nvPr/>
          </p:nvSpPr>
          <p:spPr>
            <a:xfrm flipV="1">
              <a:off x="5906299" y="2769378"/>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9" name="Block Arc 8">
              <a:extLst>
                <a:ext uri="{FF2B5EF4-FFF2-40B4-BE49-F238E27FC236}">
                  <a16:creationId xmlns:a16="http://schemas.microsoft.com/office/drawing/2014/main" id="{36E75ACF-EB1A-410F-83EB-BDC56F8B8C82}"/>
                </a:ext>
              </a:extLst>
            </p:cNvPr>
            <p:cNvSpPr/>
            <p:nvPr/>
          </p:nvSpPr>
          <p:spPr>
            <a:xfrm rot="10800000" flipV="1">
              <a:off x="-3025100" y="2748559"/>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0" name="Block Arc 9">
              <a:extLst>
                <a:ext uri="{FF2B5EF4-FFF2-40B4-BE49-F238E27FC236}">
                  <a16:creationId xmlns:a16="http://schemas.microsoft.com/office/drawing/2014/main" id="{00A6D7EF-F49A-4B68-B244-873B47651B7A}"/>
                </a:ext>
              </a:extLst>
            </p:cNvPr>
            <p:cNvSpPr/>
            <p:nvPr/>
          </p:nvSpPr>
          <p:spPr>
            <a:xfrm rot="10800000" flipV="1">
              <a:off x="2929164" y="2748559"/>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1" name="Block Arc 10">
              <a:extLst>
                <a:ext uri="{FF2B5EF4-FFF2-40B4-BE49-F238E27FC236}">
                  <a16:creationId xmlns:a16="http://schemas.microsoft.com/office/drawing/2014/main" id="{94173312-3A64-4F1A-BB62-E0399CBC05C2}"/>
                </a:ext>
              </a:extLst>
            </p:cNvPr>
            <p:cNvSpPr/>
            <p:nvPr/>
          </p:nvSpPr>
          <p:spPr>
            <a:xfrm rot="10800000" flipV="1">
              <a:off x="8883428" y="2748561"/>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2" name="Block Arc 11">
              <a:extLst>
                <a:ext uri="{FF2B5EF4-FFF2-40B4-BE49-F238E27FC236}">
                  <a16:creationId xmlns:a16="http://schemas.microsoft.com/office/drawing/2014/main" id="{37A0626E-91F1-4301-9617-D873FC27CB60}"/>
                </a:ext>
              </a:extLst>
            </p:cNvPr>
            <p:cNvSpPr/>
            <p:nvPr/>
          </p:nvSpPr>
          <p:spPr>
            <a:xfrm flipV="1">
              <a:off x="-3025100" y="2748561"/>
              <a:ext cx="3554948" cy="3554948"/>
            </a:xfrm>
            <a:prstGeom prst="blockArc">
              <a:avLst>
                <a:gd name="adj1" fmla="val 10800000"/>
                <a:gd name="adj2" fmla="val 88983"/>
                <a:gd name="adj3" fmla="val 162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3" name="Block Arc 12">
              <a:extLst>
                <a:ext uri="{FF2B5EF4-FFF2-40B4-BE49-F238E27FC236}">
                  <a16:creationId xmlns:a16="http://schemas.microsoft.com/office/drawing/2014/main" id="{8A8685F0-816A-4A20-A457-490CF67139D1}"/>
                </a:ext>
              </a:extLst>
            </p:cNvPr>
            <p:cNvSpPr/>
            <p:nvPr/>
          </p:nvSpPr>
          <p:spPr>
            <a:xfrm>
              <a:off x="-45715" y="2748561"/>
              <a:ext cx="3554948" cy="3554948"/>
            </a:xfrm>
            <a:prstGeom prst="blockArc">
              <a:avLst>
                <a:gd name="adj1" fmla="val 10800000"/>
                <a:gd name="adj2" fmla="val 88983"/>
                <a:gd name="adj3" fmla="val 1625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4" name="Block Arc 13">
              <a:extLst>
                <a:ext uri="{FF2B5EF4-FFF2-40B4-BE49-F238E27FC236}">
                  <a16:creationId xmlns:a16="http://schemas.microsoft.com/office/drawing/2014/main" id="{E1470229-482F-4D2C-83D9-96560C1C7589}"/>
                </a:ext>
              </a:extLst>
            </p:cNvPr>
            <p:cNvSpPr/>
            <p:nvPr/>
          </p:nvSpPr>
          <p:spPr>
            <a:xfrm flipV="1">
              <a:off x="2933673" y="2748561"/>
              <a:ext cx="3554948" cy="3554948"/>
            </a:xfrm>
            <a:prstGeom prst="blockArc">
              <a:avLst>
                <a:gd name="adj1" fmla="val 10800000"/>
                <a:gd name="adj2" fmla="val 88983"/>
                <a:gd name="adj3" fmla="val 1625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5" name="Block Arc 14">
              <a:extLst>
                <a:ext uri="{FF2B5EF4-FFF2-40B4-BE49-F238E27FC236}">
                  <a16:creationId xmlns:a16="http://schemas.microsoft.com/office/drawing/2014/main" id="{07B9B16C-D221-48B3-B420-83F680D30ECC}"/>
                </a:ext>
              </a:extLst>
            </p:cNvPr>
            <p:cNvSpPr/>
            <p:nvPr/>
          </p:nvSpPr>
          <p:spPr>
            <a:xfrm>
              <a:off x="5913059" y="2748561"/>
              <a:ext cx="3554948" cy="3554948"/>
            </a:xfrm>
            <a:prstGeom prst="blockArc">
              <a:avLst>
                <a:gd name="adj1" fmla="val 10800000"/>
                <a:gd name="adj2" fmla="val 88983"/>
                <a:gd name="adj3" fmla="val 1625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accent3">
                    <a:lumMod val="60000"/>
                    <a:lumOff val="40000"/>
                  </a:schemeClr>
                </a:solidFill>
                <a:latin typeface="Bahnschrift" panose="020B0502040204020203" pitchFamily="34" charset="0"/>
              </a:endParaRPr>
            </a:p>
          </p:txBody>
        </p:sp>
        <p:sp>
          <p:nvSpPr>
            <p:cNvPr id="16" name="Block Arc 15">
              <a:extLst>
                <a:ext uri="{FF2B5EF4-FFF2-40B4-BE49-F238E27FC236}">
                  <a16:creationId xmlns:a16="http://schemas.microsoft.com/office/drawing/2014/main" id="{2AA1D735-6860-47B4-AA48-AF65E4B7C0C9}"/>
                </a:ext>
              </a:extLst>
            </p:cNvPr>
            <p:cNvSpPr/>
            <p:nvPr/>
          </p:nvSpPr>
          <p:spPr>
            <a:xfrm flipV="1">
              <a:off x="8892443" y="2748561"/>
              <a:ext cx="3554948" cy="3554948"/>
            </a:xfrm>
            <a:prstGeom prst="blockArc">
              <a:avLst>
                <a:gd name="adj1" fmla="val 10800000"/>
                <a:gd name="adj2" fmla="val 88983"/>
                <a:gd name="adj3" fmla="val 162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7" name="Oval 16">
              <a:extLst>
                <a:ext uri="{FF2B5EF4-FFF2-40B4-BE49-F238E27FC236}">
                  <a16:creationId xmlns:a16="http://schemas.microsoft.com/office/drawing/2014/main" id="{3CB43C94-69E1-4500-B60F-57036D04CD1C}"/>
                </a:ext>
              </a:extLst>
            </p:cNvPr>
            <p:cNvSpPr/>
            <p:nvPr/>
          </p:nvSpPr>
          <p:spPr>
            <a:xfrm>
              <a:off x="-2057889" y="3709245"/>
              <a:ext cx="1667440" cy="166744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18" name="Oval 17">
              <a:extLst>
                <a:ext uri="{FF2B5EF4-FFF2-40B4-BE49-F238E27FC236}">
                  <a16:creationId xmlns:a16="http://schemas.microsoft.com/office/drawing/2014/main" id="{F76AC6F6-E281-46B7-ACCF-0999BF64BE4F}"/>
                </a:ext>
              </a:extLst>
            </p:cNvPr>
            <p:cNvSpPr/>
            <p:nvPr/>
          </p:nvSpPr>
          <p:spPr>
            <a:xfrm>
              <a:off x="3907052" y="3709245"/>
              <a:ext cx="1667440" cy="1667440"/>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19" name="Oval 18">
              <a:extLst>
                <a:ext uri="{FF2B5EF4-FFF2-40B4-BE49-F238E27FC236}">
                  <a16:creationId xmlns:a16="http://schemas.microsoft.com/office/drawing/2014/main" id="{AB2DA8E7-16AC-4E30-BF68-7E5692CFB414}"/>
                </a:ext>
              </a:extLst>
            </p:cNvPr>
            <p:cNvSpPr/>
            <p:nvPr/>
          </p:nvSpPr>
          <p:spPr>
            <a:xfrm>
              <a:off x="887744" y="3726175"/>
              <a:ext cx="1667440" cy="166744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20" name="Oval 19">
              <a:extLst>
                <a:ext uri="{FF2B5EF4-FFF2-40B4-BE49-F238E27FC236}">
                  <a16:creationId xmlns:a16="http://schemas.microsoft.com/office/drawing/2014/main" id="{B897B368-C9F4-4BDD-9CF6-FA56CE01A1EF}"/>
                </a:ext>
              </a:extLst>
            </p:cNvPr>
            <p:cNvSpPr/>
            <p:nvPr/>
          </p:nvSpPr>
          <p:spPr>
            <a:xfrm>
              <a:off x="6886436" y="3726175"/>
              <a:ext cx="1667440" cy="1667440"/>
            </a:xfrm>
            <a:prstGeom prst="ellipse">
              <a:avLst/>
            </a:prstGeom>
            <a:no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21" name="Oval 20">
              <a:extLst>
                <a:ext uri="{FF2B5EF4-FFF2-40B4-BE49-F238E27FC236}">
                  <a16:creationId xmlns:a16="http://schemas.microsoft.com/office/drawing/2014/main" id="{1364FB28-AE03-4CD6-93EB-793D74641FF4}"/>
                </a:ext>
              </a:extLst>
            </p:cNvPr>
            <p:cNvSpPr/>
            <p:nvPr/>
          </p:nvSpPr>
          <p:spPr>
            <a:xfrm>
              <a:off x="9815917" y="3692315"/>
              <a:ext cx="1667440" cy="1667440"/>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22" name="Subtitle 2">
              <a:extLst>
                <a:ext uri="{FF2B5EF4-FFF2-40B4-BE49-F238E27FC236}">
                  <a16:creationId xmlns:a16="http://schemas.microsoft.com/office/drawing/2014/main" id="{D1930D99-87CA-4595-AF15-08085DEC31CC}"/>
                </a:ext>
              </a:extLst>
            </p:cNvPr>
            <p:cNvSpPr txBox="1">
              <a:spLocks/>
            </p:cNvSpPr>
            <p:nvPr/>
          </p:nvSpPr>
          <p:spPr>
            <a:xfrm>
              <a:off x="2419793" y="7267827"/>
              <a:ext cx="4525973" cy="7723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Bahnschrift" panose="020B0502040204020203" pitchFamily="34" charset="0"/>
                  <a:ea typeface="Lato Light" charset="0"/>
                  <a:cs typeface="Lato Light" charset="0"/>
                </a:rPr>
                <a:t>8 Oct 2018</a:t>
              </a:r>
            </a:p>
          </p:txBody>
        </p:sp>
        <p:sp>
          <p:nvSpPr>
            <p:cNvPr id="23" name="TextBox 22">
              <a:extLst>
                <a:ext uri="{FF2B5EF4-FFF2-40B4-BE49-F238E27FC236}">
                  <a16:creationId xmlns:a16="http://schemas.microsoft.com/office/drawing/2014/main" id="{37ABECCA-17C1-47BB-A32B-1C2D4CA44CF8}"/>
                </a:ext>
              </a:extLst>
            </p:cNvPr>
            <p:cNvSpPr txBox="1"/>
            <p:nvPr/>
          </p:nvSpPr>
          <p:spPr>
            <a:xfrm>
              <a:off x="3636799" y="6722974"/>
              <a:ext cx="2088766" cy="710292"/>
            </a:xfrm>
            <a:prstGeom prst="rect">
              <a:avLst/>
            </a:prstGeom>
            <a:noFill/>
          </p:spPr>
          <p:txBody>
            <a:bodyPr wrap="none" rtlCol="0" anchor="ctr" anchorCtr="0">
              <a:spAutoFit/>
            </a:bodyPr>
            <a:lstStyle/>
            <a:p>
              <a:pPr algn="ctr"/>
              <a:r>
                <a:rPr lang="en-US" sz="2000" b="1" dirty="0">
                  <a:solidFill>
                    <a:schemeClr val="accent5">
                      <a:lumMod val="75000"/>
                    </a:schemeClr>
                  </a:solidFill>
                  <a:latin typeface="Bahnschrift" panose="020B0502040204020203" pitchFamily="34" charset="0"/>
                  <a:ea typeface="Lato Black" charset="0"/>
                  <a:cs typeface="Lato Black" charset="0"/>
                </a:rPr>
                <a:t>Mid Term</a:t>
              </a:r>
            </a:p>
          </p:txBody>
        </p:sp>
        <p:sp>
          <p:nvSpPr>
            <p:cNvPr id="24" name="Subtitle 2">
              <a:extLst>
                <a:ext uri="{FF2B5EF4-FFF2-40B4-BE49-F238E27FC236}">
                  <a16:creationId xmlns:a16="http://schemas.microsoft.com/office/drawing/2014/main" id="{1D43F43A-4B1D-44F2-A47D-1413E0C5CAB6}"/>
                </a:ext>
              </a:extLst>
            </p:cNvPr>
            <p:cNvSpPr txBox="1">
              <a:spLocks/>
            </p:cNvSpPr>
            <p:nvPr/>
          </p:nvSpPr>
          <p:spPr>
            <a:xfrm>
              <a:off x="8388967" y="7267826"/>
              <a:ext cx="4525975" cy="7723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Bahnschrift" panose="020B0502040204020203" pitchFamily="34" charset="0"/>
                  <a:ea typeface="Lato Light" charset="0"/>
                  <a:cs typeface="Lato Light" charset="0"/>
                </a:rPr>
                <a:t>19 Nov 2018 – 27 Nov 2018</a:t>
              </a:r>
            </a:p>
          </p:txBody>
        </p:sp>
        <p:sp>
          <p:nvSpPr>
            <p:cNvPr id="25" name="TextBox 24">
              <a:extLst>
                <a:ext uri="{FF2B5EF4-FFF2-40B4-BE49-F238E27FC236}">
                  <a16:creationId xmlns:a16="http://schemas.microsoft.com/office/drawing/2014/main" id="{135B028D-947D-4CE0-B6EE-10B2D62B99E5}"/>
                </a:ext>
              </a:extLst>
            </p:cNvPr>
            <p:cNvSpPr txBox="1"/>
            <p:nvPr/>
          </p:nvSpPr>
          <p:spPr>
            <a:xfrm>
              <a:off x="8718279" y="6722975"/>
              <a:ext cx="3864161" cy="710292"/>
            </a:xfrm>
            <a:prstGeom prst="rect">
              <a:avLst/>
            </a:prstGeom>
            <a:noFill/>
          </p:spPr>
          <p:txBody>
            <a:bodyPr wrap="none" rtlCol="0" anchor="ctr" anchorCtr="0">
              <a:spAutoFit/>
            </a:bodyPr>
            <a:lstStyle/>
            <a:p>
              <a:pPr algn="ctr"/>
              <a:r>
                <a:rPr lang="en-US" sz="2000" b="1" dirty="0">
                  <a:solidFill>
                    <a:schemeClr val="tx2"/>
                  </a:solidFill>
                  <a:latin typeface="Bahnschrift" panose="020B0502040204020203" pitchFamily="34" charset="0"/>
                  <a:ea typeface="Lato Black" charset="0"/>
                  <a:cs typeface="Lato Black" charset="0"/>
                </a:rPr>
                <a:t>Final Presentation</a:t>
              </a:r>
            </a:p>
          </p:txBody>
        </p:sp>
        <p:sp>
          <p:nvSpPr>
            <p:cNvPr id="26" name="Subtitle 2">
              <a:extLst>
                <a:ext uri="{FF2B5EF4-FFF2-40B4-BE49-F238E27FC236}">
                  <a16:creationId xmlns:a16="http://schemas.microsoft.com/office/drawing/2014/main" id="{E43906AF-63D4-4645-94FC-4EA32CF7203E}"/>
                </a:ext>
              </a:extLst>
            </p:cNvPr>
            <p:cNvSpPr txBox="1">
              <a:spLocks/>
            </p:cNvSpPr>
            <p:nvPr/>
          </p:nvSpPr>
          <p:spPr>
            <a:xfrm>
              <a:off x="-3568484" y="7267826"/>
              <a:ext cx="4525973" cy="82696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600" b="1" dirty="0">
                  <a:solidFill>
                    <a:schemeClr val="bg1">
                      <a:lumMod val="50000"/>
                    </a:schemeClr>
                  </a:solidFill>
                  <a:latin typeface="Bahnschrift" panose="020B0502040204020203" pitchFamily="34" charset="0"/>
                  <a:ea typeface="Lato Light" charset="0"/>
                  <a:cs typeface="Lato Light" charset="0"/>
                </a:rPr>
                <a:t>20 June 2018</a:t>
              </a:r>
            </a:p>
          </p:txBody>
        </p:sp>
        <p:sp>
          <p:nvSpPr>
            <p:cNvPr id="27" name="TextBox 26">
              <a:extLst>
                <a:ext uri="{FF2B5EF4-FFF2-40B4-BE49-F238E27FC236}">
                  <a16:creationId xmlns:a16="http://schemas.microsoft.com/office/drawing/2014/main" id="{DB22767B-1A80-49ED-9793-682D4C555A17}"/>
                </a:ext>
              </a:extLst>
            </p:cNvPr>
            <p:cNvSpPr txBox="1"/>
            <p:nvPr/>
          </p:nvSpPr>
          <p:spPr>
            <a:xfrm>
              <a:off x="-3528671" y="6722973"/>
              <a:ext cx="4443155" cy="710292"/>
            </a:xfrm>
            <a:prstGeom prst="rect">
              <a:avLst/>
            </a:prstGeom>
            <a:noFill/>
          </p:spPr>
          <p:txBody>
            <a:bodyPr wrap="none" rtlCol="0" anchor="ctr" anchorCtr="0">
              <a:spAutoFit/>
            </a:bodyPr>
            <a:lstStyle/>
            <a:p>
              <a:pPr algn="ctr"/>
              <a:r>
                <a:rPr lang="en-US" sz="2000" b="1" dirty="0">
                  <a:solidFill>
                    <a:srgbClr val="7030A0"/>
                  </a:solidFill>
                  <a:latin typeface="Bahnschrift" panose="020B0502040204020203" pitchFamily="34" charset="0"/>
                  <a:ea typeface="Lato Black" charset="0"/>
                  <a:cs typeface="Lato Black" charset="0"/>
                </a:rPr>
                <a:t>Proposal Submission</a:t>
              </a:r>
            </a:p>
          </p:txBody>
        </p:sp>
        <p:sp>
          <p:nvSpPr>
            <p:cNvPr id="28" name="Subtitle 2">
              <a:extLst>
                <a:ext uri="{FF2B5EF4-FFF2-40B4-BE49-F238E27FC236}">
                  <a16:creationId xmlns:a16="http://schemas.microsoft.com/office/drawing/2014/main" id="{9B6A6E0F-809C-4447-A31A-F577434F7168}"/>
                </a:ext>
              </a:extLst>
            </p:cNvPr>
            <p:cNvSpPr txBox="1">
              <a:spLocks/>
            </p:cNvSpPr>
            <p:nvPr/>
          </p:nvSpPr>
          <p:spPr>
            <a:xfrm>
              <a:off x="5458440" y="1932570"/>
              <a:ext cx="4525973" cy="7723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Bahnschrift" panose="020B0502040204020203" pitchFamily="34" charset="0"/>
                  <a:ea typeface="Lato Light" charset="0"/>
                  <a:cs typeface="Lato Light" charset="0"/>
                </a:rPr>
                <a:t>29 Oct 2018</a:t>
              </a:r>
            </a:p>
          </p:txBody>
        </p:sp>
        <p:sp>
          <p:nvSpPr>
            <p:cNvPr id="29" name="TextBox 28">
              <a:extLst>
                <a:ext uri="{FF2B5EF4-FFF2-40B4-BE49-F238E27FC236}">
                  <a16:creationId xmlns:a16="http://schemas.microsoft.com/office/drawing/2014/main" id="{3B92C234-5F9E-44B3-8A5B-DB362F6DE64C}"/>
                </a:ext>
              </a:extLst>
            </p:cNvPr>
            <p:cNvSpPr txBox="1"/>
            <p:nvPr/>
          </p:nvSpPr>
          <p:spPr>
            <a:xfrm>
              <a:off x="5727378" y="1387715"/>
              <a:ext cx="3984899" cy="710292"/>
            </a:xfrm>
            <a:prstGeom prst="rect">
              <a:avLst/>
            </a:prstGeom>
            <a:noFill/>
          </p:spPr>
          <p:txBody>
            <a:bodyPr wrap="none" rtlCol="0" anchor="ctr" anchorCtr="0">
              <a:spAutoFit/>
            </a:bodyPr>
            <a:lstStyle/>
            <a:p>
              <a:pPr algn="ctr"/>
              <a:r>
                <a:rPr lang="en-US" sz="2000" b="1" dirty="0">
                  <a:solidFill>
                    <a:schemeClr val="bg2">
                      <a:lumMod val="50000"/>
                    </a:schemeClr>
                  </a:solidFill>
                  <a:latin typeface="Bahnschrift" panose="020B0502040204020203" pitchFamily="34" charset="0"/>
                  <a:ea typeface="Lato Black" charset="0"/>
                  <a:cs typeface="Lato Black" charset="0"/>
                </a:rPr>
                <a:t>Poster Submission</a:t>
              </a:r>
            </a:p>
          </p:txBody>
        </p:sp>
        <p:sp>
          <p:nvSpPr>
            <p:cNvPr id="30" name="Subtitle 2">
              <a:extLst>
                <a:ext uri="{FF2B5EF4-FFF2-40B4-BE49-F238E27FC236}">
                  <a16:creationId xmlns:a16="http://schemas.microsoft.com/office/drawing/2014/main" id="{60B4C1C2-B060-4ADE-ACB6-41845AA36A24}"/>
                </a:ext>
              </a:extLst>
            </p:cNvPr>
            <p:cNvSpPr txBox="1">
              <a:spLocks/>
            </p:cNvSpPr>
            <p:nvPr/>
          </p:nvSpPr>
          <p:spPr>
            <a:xfrm>
              <a:off x="-529842" y="1914540"/>
              <a:ext cx="4525973" cy="77233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Bahnschrift" panose="020B0502040204020203" pitchFamily="34" charset="0"/>
                  <a:ea typeface="Lato Light" charset="0"/>
                  <a:cs typeface="Lato Light" charset="0"/>
                </a:rPr>
                <a:t>17 Aug 2018</a:t>
              </a:r>
            </a:p>
          </p:txBody>
        </p:sp>
        <p:sp>
          <p:nvSpPr>
            <p:cNvPr id="31" name="TextBox 30">
              <a:extLst>
                <a:ext uri="{FF2B5EF4-FFF2-40B4-BE49-F238E27FC236}">
                  <a16:creationId xmlns:a16="http://schemas.microsoft.com/office/drawing/2014/main" id="{A5E661D4-F994-4827-A6F9-007D8E55A6A8}"/>
                </a:ext>
              </a:extLst>
            </p:cNvPr>
            <p:cNvSpPr txBox="1"/>
            <p:nvPr/>
          </p:nvSpPr>
          <p:spPr>
            <a:xfrm>
              <a:off x="436092" y="1369687"/>
              <a:ext cx="2590926" cy="710292"/>
            </a:xfrm>
            <a:prstGeom prst="rect">
              <a:avLst/>
            </a:prstGeom>
            <a:noFill/>
          </p:spPr>
          <p:txBody>
            <a:bodyPr wrap="none" rtlCol="0" anchor="ctr" anchorCtr="0">
              <a:spAutoFit/>
            </a:bodyPr>
            <a:lstStyle/>
            <a:p>
              <a:pPr algn="ctr"/>
              <a:r>
                <a:rPr lang="en-US" sz="2000" b="1" dirty="0">
                  <a:solidFill>
                    <a:schemeClr val="accent6">
                      <a:lumMod val="50000"/>
                    </a:schemeClr>
                  </a:solidFill>
                  <a:latin typeface="Bahnschrift" panose="020B0502040204020203" pitchFamily="34" charset="0"/>
                  <a:ea typeface="Lato Black" charset="0"/>
                  <a:cs typeface="Lato Black" charset="0"/>
                </a:rPr>
                <a:t>Acceptance</a:t>
              </a:r>
            </a:p>
          </p:txBody>
        </p:sp>
      </p:grpSp>
      <p:pic>
        <p:nvPicPr>
          <p:cNvPr id="37" name="Graphic 36">
            <a:extLst>
              <a:ext uri="{FF2B5EF4-FFF2-40B4-BE49-F238E27FC236}">
                <a16:creationId xmlns:a16="http://schemas.microsoft.com/office/drawing/2014/main" id="{A595785F-15F8-4692-9BDD-48F8D62F61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7752" y="3468448"/>
            <a:ext cx="599440" cy="599440"/>
          </a:xfrm>
          <a:prstGeom prst="rect">
            <a:avLst/>
          </a:prstGeom>
        </p:spPr>
      </p:pic>
      <p:pic>
        <p:nvPicPr>
          <p:cNvPr id="39" name="Graphic 38">
            <a:extLst>
              <a:ext uri="{FF2B5EF4-FFF2-40B4-BE49-F238E27FC236}">
                <a16:creationId xmlns:a16="http://schemas.microsoft.com/office/drawing/2014/main" id="{CF44F6B3-F3CE-4952-A408-8F24860ADF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48360" y="3528530"/>
            <a:ext cx="577933" cy="577933"/>
          </a:xfrm>
          <a:prstGeom prst="rect">
            <a:avLst/>
          </a:prstGeom>
        </p:spPr>
      </p:pic>
      <p:pic>
        <p:nvPicPr>
          <p:cNvPr id="40" name="Graphic 39">
            <a:extLst>
              <a:ext uri="{FF2B5EF4-FFF2-40B4-BE49-F238E27FC236}">
                <a16:creationId xmlns:a16="http://schemas.microsoft.com/office/drawing/2014/main" id="{E8BE4C45-A849-46BB-93A8-4941D3A7A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8484" y="3500219"/>
            <a:ext cx="577933" cy="577933"/>
          </a:xfrm>
          <a:prstGeom prst="rect">
            <a:avLst/>
          </a:prstGeom>
        </p:spPr>
      </p:pic>
      <p:pic>
        <p:nvPicPr>
          <p:cNvPr id="41" name="Graphic 40">
            <a:extLst>
              <a:ext uri="{FF2B5EF4-FFF2-40B4-BE49-F238E27FC236}">
                <a16:creationId xmlns:a16="http://schemas.microsoft.com/office/drawing/2014/main" id="{07D82E46-BE7C-4EAF-90A1-DDAA39376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7180" y="3500219"/>
            <a:ext cx="577933" cy="577933"/>
          </a:xfrm>
          <a:prstGeom prst="rect">
            <a:avLst/>
          </a:prstGeom>
        </p:spPr>
      </p:pic>
      <p:pic>
        <p:nvPicPr>
          <p:cNvPr id="42" name="Graphic 41">
            <a:extLst>
              <a:ext uri="{FF2B5EF4-FFF2-40B4-BE49-F238E27FC236}">
                <a16:creationId xmlns:a16="http://schemas.microsoft.com/office/drawing/2014/main" id="{E7775F5A-9E24-403B-AE33-3EB4A856DD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8640" y="3487523"/>
            <a:ext cx="599440" cy="599440"/>
          </a:xfrm>
          <a:prstGeom prst="rect">
            <a:avLst/>
          </a:prstGeom>
        </p:spPr>
      </p:pic>
    </p:spTree>
    <p:extLst>
      <p:ext uri="{BB962C8B-B14F-4D97-AF65-F5344CB8AC3E}">
        <p14:creationId xmlns:p14="http://schemas.microsoft.com/office/powerpoint/2010/main" val="1003811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Function</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Comments</a:t>
            </a:r>
            <a:endParaRPr lang="en-SG" b="1" dirty="0">
              <a:solidFill>
                <a:schemeClr val="tx1"/>
              </a:solidFill>
              <a:latin typeface="Bahnschrift" panose="020B0502040204020203" pitchFamily="34"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Changes</a:t>
            </a:r>
            <a:endParaRPr lang="en-SG" b="1"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874520"/>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Navigation Bar</a:t>
            </a:r>
            <a:endParaRPr lang="en-SG" sz="1600" dirty="0">
              <a:solidFill>
                <a:schemeClr val="tx1"/>
              </a:solidFill>
              <a:latin typeface="Bahnschrift" panose="020B0502040204020203" pitchFamily="34"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874520"/>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Better naming of navigation bars</a:t>
            </a:r>
            <a:endParaRPr lang="en-SG" sz="16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874520"/>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Change ‘Create Tutors’ to ‘Create Tutor Records’</a:t>
            </a:r>
            <a:endParaRPr lang="en-SG" sz="16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633472"/>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User Interface</a:t>
            </a:r>
            <a:endParaRPr lang="en-SG" sz="16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633472"/>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Font size is too small, making it hard for the participants to see</a:t>
            </a:r>
            <a:endParaRPr lang="en-SG" sz="16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633472"/>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Increase the font size of the Portal</a:t>
            </a:r>
            <a:endParaRPr lang="en-SG" sz="16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3392424"/>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Tutor &amp; Student Creation</a:t>
            </a:r>
            <a:endParaRPr lang="en-SG" sz="14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3392424"/>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Would prefer to be prompted immediately when making mistakes</a:t>
            </a:r>
            <a:endParaRPr lang="en-SG" sz="16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3392424"/>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Live Validation while filling up the form</a:t>
            </a:r>
            <a:endParaRPr lang="en-SG" sz="160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4151376"/>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User Interface</a:t>
            </a:r>
            <a:endParaRPr lang="en-SG" sz="16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4151376"/>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Prefer to have an overview of all information</a:t>
            </a:r>
            <a:endParaRPr lang="en-SG" sz="16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4151376"/>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Implementation of Dashboard as the Home Page</a:t>
            </a:r>
            <a:endParaRPr lang="en-SG" sz="160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4910328"/>
            <a:ext cx="1700786"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User Mgmt</a:t>
            </a:r>
            <a:endParaRPr lang="en-SG" sz="16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4910328"/>
            <a:ext cx="4593338"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Prefer to include the parents and students as users</a:t>
            </a:r>
            <a:endParaRPr lang="en-SG" sz="16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4910328"/>
            <a:ext cx="3709420"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Added parent and student users with their functionalities into the project scope</a:t>
            </a:r>
            <a:endParaRPr lang="en-SG"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083820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Bahnschrift" panose="020B0502040204020203" pitchFamily="34" charset="0"/>
              </a:rPr>
              <a:t>Venue:</a:t>
            </a:r>
            <a:r>
              <a:rPr lang="en-US" sz="1600" dirty="0">
                <a:solidFill>
                  <a:schemeClr val="tx1"/>
                </a:solidFill>
                <a:latin typeface="Bahnschrift" panose="020B0502040204020203" pitchFamily="34" charset="0"/>
              </a:rPr>
              <a:t> Stepping Stones Learning Centre, Bukit </a:t>
            </a:r>
          </a:p>
          <a:p>
            <a:r>
              <a:rPr lang="en-US" sz="1600" dirty="0">
                <a:solidFill>
                  <a:schemeClr val="tx1"/>
                </a:solidFill>
                <a:latin typeface="Bahnschrift" panose="020B0502040204020203" pitchFamily="34" charset="0"/>
              </a:rPr>
              <a:t>                   Panjang Branch</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Date: </a:t>
            </a:r>
            <a:r>
              <a:rPr lang="en-US" sz="1600" dirty="0">
                <a:solidFill>
                  <a:schemeClr val="tx1"/>
                </a:solidFill>
                <a:latin typeface="Bahnschrift" panose="020B0502040204020203" pitchFamily="34" charset="0"/>
              </a:rPr>
              <a:t>8 September 2018, Saturday </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Time: </a:t>
            </a:r>
            <a:r>
              <a:rPr lang="en-US" sz="1600" dirty="0">
                <a:solidFill>
                  <a:schemeClr val="tx1"/>
                </a:solidFill>
                <a:latin typeface="Bahnschrift" panose="020B0502040204020203" pitchFamily="34" charset="0"/>
              </a:rPr>
              <a:t>2:30pm – 3:30pm</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Number of Participants: </a:t>
            </a:r>
            <a:r>
              <a:rPr lang="en-US" sz="1600" dirty="0">
                <a:solidFill>
                  <a:schemeClr val="tx1"/>
                </a:solidFill>
                <a:latin typeface="Bahnschrift" panose="020B0502040204020203" pitchFamily="34" charset="0"/>
              </a:rPr>
              <a:t>2 </a:t>
            </a:r>
            <a:endParaRPr lang="en-SG" sz="16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a:solidFill>
                  <a:schemeClr val="tx1"/>
                </a:solidFill>
                <a:latin typeface="Bahnschrift" panose="020B0502040204020203" pitchFamily="34" charset="0"/>
              </a:rPr>
              <a:t>Gather feedback regarding UI Design &amp; Navigation Flow</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Gauge user’s comfortability &amp; satisfaction with the UI and functionalities implemented</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Improve the Portal based on feedbacks and comments received</a:t>
            </a:r>
            <a:endParaRPr lang="en-SG" dirty="0">
              <a:solidFill>
                <a:schemeClr val="tx1"/>
              </a:solidFill>
              <a:latin typeface="Bahnschrift" panose="020B0502040204020203" pitchFamily="34"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89611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Attendance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Grades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Schedule Module</a:t>
            </a: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3217673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9319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S/N</a:t>
            </a:r>
            <a:endParaRPr lang="en-SG" b="1" dirty="0">
              <a:solidFill>
                <a:schemeClr val="tx1"/>
              </a:solidFill>
              <a:latin typeface="Bahnschrift" panose="020B0502040204020203" pitchFamily="34"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93192"/>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Activity</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93192"/>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Result</a:t>
            </a:r>
            <a:endParaRPr lang="en-SG" b="1" dirty="0">
              <a:solidFill>
                <a:schemeClr val="tx1"/>
              </a:solidFill>
              <a:latin typeface="Bahnschrift" panose="020B0502040204020203" pitchFamily="34"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1060704"/>
            <a:ext cx="170078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1060704"/>
            <a:ext cx="5882642"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Students Attendance Taking page</a:t>
            </a:r>
            <a:endParaRPr lang="en-SG" sz="12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1060704"/>
            <a:ext cx="242011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478548"/>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478548"/>
            <a:ext cx="5882642"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mark an attendance of a student</a:t>
            </a:r>
            <a:endParaRPr lang="en-SG" sz="12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478548"/>
            <a:ext cx="242011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Faced a bit of difficulty as the layout of the interface was not intuitive enough </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2175078"/>
            <a:ext cx="1700786"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3</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2175078"/>
            <a:ext cx="5882642"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view the attendance of the students</a:t>
            </a:r>
            <a:endParaRPr lang="en-SG" sz="12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2175078"/>
            <a:ext cx="2420116"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2574493"/>
            <a:ext cx="170078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4</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2574493"/>
            <a:ext cx="5882642"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successfully add a grade for a specific student</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2574493"/>
            <a:ext cx="242011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 bit confused due to the label specifying grade but input field limited to raw score</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3455102"/>
            <a:ext cx="1700786" cy="29459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5</a:t>
            </a:r>
            <a:endParaRPr lang="en-SG" sz="12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3457487"/>
            <a:ext cx="5882642" cy="29459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successfully update the grade for a specific student</a:t>
            </a:r>
            <a:endParaRPr lang="en-SG" sz="12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3455102"/>
            <a:ext cx="2420116" cy="2945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3840745"/>
            <a:ext cx="1700786" cy="29936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6</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3850283"/>
            <a:ext cx="5882642" cy="28982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Attendance Taking page for tutors</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3845513"/>
            <a:ext cx="2420116" cy="2945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4238312"/>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7</a:t>
            </a:r>
            <a:endParaRPr lang="en-SG" sz="120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4238312"/>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mark the attendance of a specific tutor</a:t>
            </a:r>
            <a:endParaRPr lang="en-SG" sz="1200"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4238312"/>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Faced a bit of difficulty as the layout of the interface was not intuitive enough </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4980569"/>
            <a:ext cx="170078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8</a:t>
            </a:r>
            <a:endParaRPr lang="en-SG" sz="1200" dirty="0">
              <a:solidFill>
                <a:schemeClr val="tx1"/>
              </a:solidFill>
              <a:latin typeface="Bahnschrift" panose="020B0502040204020203" pitchFamily="34"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4980569"/>
            <a:ext cx="5882642"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view attendance of the tutors</a:t>
            </a:r>
            <a:endParaRPr lang="en-SG" sz="1200"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4980569"/>
            <a:ext cx="242011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35" name="Rectangle 34">
            <a:extLst>
              <a:ext uri="{FF2B5EF4-FFF2-40B4-BE49-F238E27FC236}">
                <a16:creationId xmlns:a16="http://schemas.microsoft.com/office/drawing/2014/main" id="{B6BFE763-59F9-4BA3-8E4C-B906051E9B4C}"/>
              </a:ext>
            </a:extLst>
          </p:cNvPr>
          <p:cNvSpPr/>
          <p:nvPr/>
        </p:nvSpPr>
        <p:spPr>
          <a:xfrm>
            <a:off x="859534" y="5356668"/>
            <a:ext cx="170078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9</a:t>
            </a:r>
            <a:endParaRPr lang="en-SG" sz="1200" dirty="0">
              <a:solidFill>
                <a:schemeClr val="tx1"/>
              </a:solidFill>
              <a:latin typeface="Bahnschrift" panose="020B0502040204020203" pitchFamily="34" charset="0"/>
            </a:endParaRPr>
          </a:p>
        </p:txBody>
      </p:sp>
      <p:sp>
        <p:nvSpPr>
          <p:cNvPr id="36" name="Rectangle 35">
            <a:extLst>
              <a:ext uri="{FF2B5EF4-FFF2-40B4-BE49-F238E27FC236}">
                <a16:creationId xmlns:a16="http://schemas.microsoft.com/office/drawing/2014/main" id="{973E09CB-9631-4E65-AAF3-97403233B1CB}"/>
              </a:ext>
            </a:extLst>
          </p:cNvPr>
          <p:cNvSpPr/>
          <p:nvPr/>
        </p:nvSpPr>
        <p:spPr>
          <a:xfrm>
            <a:off x="2795014" y="5356668"/>
            <a:ext cx="5882642"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view the curriculum schedule of the year</a:t>
            </a:r>
            <a:endParaRPr lang="en-SG" sz="1200" dirty="0">
              <a:solidFill>
                <a:schemeClr val="tx1"/>
              </a:solidFill>
              <a:latin typeface="Bahnschrift" panose="020B0502040204020203" pitchFamily="34" charset="0"/>
            </a:endParaRPr>
          </a:p>
        </p:txBody>
      </p:sp>
      <p:sp>
        <p:nvSpPr>
          <p:cNvPr id="37" name="Rectangle 36">
            <a:extLst>
              <a:ext uri="{FF2B5EF4-FFF2-40B4-BE49-F238E27FC236}">
                <a16:creationId xmlns:a16="http://schemas.microsoft.com/office/drawing/2014/main" id="{96102AFA-CA97-4E46-841E-312A7397FCD1}"/>
              </a:ext>
            </a:extLst>
          </p:cNvPr>
          <p:cNvSpPr/>
          <p:nvPr/>
        </p:nvSpPr>
        <p:spPr>
          <a:xfrm>
            <a:off x="8912350" y="5356668"/>
            <a:ext cx="242011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38" name="Rectangle 37">
            <a:extLst>
              <a:ext uri="{FF2B5EF4-FFF2-40B4-BE49-F238E27FC236}">
                <a16:creationId xmlns:a16="http://schemas.microsoft.com/office/drawing/2014/main" id="{99FD9F2B-CB06-4462-856A-BC894ADEA1BA}"/>
              </a:ext>
            </a:extLst>
          </p:cNvPr>
          <p:cNvSpPr/>
          <p:nvPr/>
        </p:nvSpPr>
        <p:spPr>
          <a:xfrm>
            <a:off x="859534" y="5732767"/>
            <a:ext cx="1700786" cy="41359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10</a:t>
            </a:r>
            <a:endParaRPr lang="en-SG" sz="1200" dirty="0">
              <a:solidFill>
                <a:schemeClr val="tx1"/>
              </a:solidFill>
              <a:latin typeface="Bahnschrift" panose="020B0502040204020203" pitchFamily="34" charset="0"/>
            </a:endParaRPr>
          </a:p>
        </p:txBody>
      </p:sp>
      <p:sp>
        <p:nvSpPr>
          <p:cNvPr id="39" name="Rectangle 38">
            <a:extLst>
              <a:ext uri="{FF2B5EF4-FFF2-40B4-BE49-F238E27FC236}">
                <a16:creationId xmlns:a16="http://schemas.microsoft.com/office/drawing/2014/main" id="{95F1CC94-38C1-44C5-8E8E-FD82E4D233C9}"/>
              </a:ext>
            </a:extLst>
          </p:cNvPr>
          <p:cNvSpPr/>
          <p:nvPr/>
        </p:nvSpPr>
        <p:spPr>
          <a:xfrm>
            <a:off x="2795014" y="5732766"/>
            <a:ext cx="5882642" cy="4135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successfully create an instance of a class using the Schedule functionality</a:t>
            </a:r>
            <a:endParaRPr lang="en-SG" sz="1200" dirty="0">
              <a:solidFill>
                <a:schemeClr val="tx1"/>
              </a:solidFill>
              <a:latin typeface="Bahnschrift" panose="020B0502040204020203" pitchFamily="34" charset="0"/>
            </a:endParaRPr>
          </a:p>
        </p:txBody>
      </p:sp>
      <p:sp>
        <p:nvSpPr>
          <p:cNvPr id="40" name="Rectangle 39">
            <a:extLst>
              <a:ext uri="{FF2B5EF4-FFF2-40B4-BE49-F238E27FC236}">
                <a16:creationId xmlns:a16="http://schemas.microsoft.com/office/drawing/2014/main" id="{616AA84A-642A-4E61-9BC9-92E0839BA64A}"/>
              </a:ext>
            </a:extLst>
          </p:cNvPr>
          <p:cNvSpPr/>
          <p:nvPr/>
        </p:nvSpPr>
        <p:spPr>
          <a:xfrm>
            <a:off x="8912350" y="5732767"/>
            <a:ext cx="2420116" cy="41359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Tree>
    <p:extLst>
      <p:ext uri="{BB962C8B-B14F-4D97-AF65-F5344CB8AC3E}">
        <p14:creationId xmlns:p14="http://schemas.microsoft.com/office/powerpoint/2010/main" val="804807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Function</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Comments</a:t>
            </a:r>
            <a:endParaRPr lang="en-SG" b="1" dirty="0">
              <a:solidFill>
                <a:schemeClr val="tx1"/>
              </a:solidFill>
              <a:latin typeface="Bahnschrift" panose="020B0502040204020203" pitchFamily="34"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Changes</a:t>
            </a:r>
            <a:endParaRPr lang="en-SG" b="1"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874520"/>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Attendance Taking</a:t>
            </a:r>
            <a:endParaRPr lang="en-SG" sz="1200" dirty="0">
              <a:solidFill>
                <a:schemeClr val="tx1"/>
              </a:solidFill>
              <a:latin typeface="Bahnschrift" panose="020B0502040204020203" pitchFamily="34"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874520"/>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Would prefer to have an overview of a student’s attendance records</a:t>
            </a:r>
            <a:endParaRPr lang="en-SG" sz="12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874520"/>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Added in an overall % attendance of students</a:t>
            </a:r>
            <a:endParaRPr lang="en-SG" sz="12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404872"/>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Attendance Taking</a:t>
            </a:r>
            <a:endParaRPr lang="en-SG" sz="12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404872"/>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Feels that the layout of Attendance Taking functionality is not intuitive</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404872"/>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Changed the interface to a table format for easier referencing and consolidation of data</a:t>
            </a:r>
            <a:endParaRPr lang="en-SG" sz="12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2928619"/>
            <a:ext cx="1700786"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Grades Tracking</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2928619"/>
            <a:ext cx="4593338"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Input of grades to be changed to Raw Score / Max Score</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2928619"/>
            <a:ext cx="3709420"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Adjusted the input fields for Grades Tracking</a:t>
            </a:r>
            <a:endParaRPr lang="en-SG" sz="120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3300802"/>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Student Mgmt</a:t>
            </a:r>
            <a:endParaRPr lang="en-SG" sz="12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3300802"/>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minimize manual inputs by automatically updating the student’s level for a new year</a:t>
            </a:r>
            <a:endParaRPr lang="en-SG" sz="12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3300802"/>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implement an auto promotion functionality</a:t>
            </a:r>
            <a:endParaRPr lang="en-SG" sz="120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3812249"/>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Scheduling</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3812249"/>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give tutors the right to edit the lesson date but both the original and altered dates has to be displayed</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3812249"/>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Have a field in the lightbox for tutors to edit the lesson dates</a:t>
            </a:r>
            <a:endParaRPr lang="en-SG" sz="12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4162332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Bahnschrift" panose="020B0502040204020203" pitchFamily="34" charset="0"/>
              </a:rPr>
              <a:t>Venue:</a:t>
            </a:r>
            <a:r>
              <a:rPr lang="en-US" sz="1400" dirty="0">
                <a:solidFill>
                  <a:schemeClr val="tx1"/>
                </a:solidFill>
                <a:latin typeface="Bahnschrift" panose="020B0502040204020203" pitchFamily="34" charset="0"/>
              </a:rPr>
              <a:t> Stepping Stones Learning Centre, Bukit </a:t>
            </a:r>
          </a:p>
          <a:p>
            <a:r>
              <a:rPr lang="en-US" sz="1400" dirty="0">
                <a:solidFill>
                  <a:schemeClr val="tx1"/>
                </a:solidFill>
                <a:latin typeface="Bahnschrift" panose="020B0502040204020203" pitchFamily="34" charset="0"/>
              </a:rPr>
              <a:t>                   Panjang Branch</a:t>
            </a:r>
          </a:p>
          <a:p>
            <a:endParaRPr lang="en-US" sz="1400" dirty="0">
              <a:solidFill>
                <a:schemeClr val="tx1"/>
              </a:solidFill>
              <a:latin typeface="Bahnschrift" panose="020B0502040204020203" pitchFamily="34" charset="0"/>
            </a:endParaRPr>
          </a:p>
          <a:p>
            <a:r>
              <a:rPr lang="en-US" sz="1400" b="1" dirty="0">
                <a:solidFill>
                  <a:schemeClr val="tx1"/>
                </a:solidFill>
                <a:latin typeface="Bahnschrift" panose="020B0502040204020203" pitchFamily="34" charset="0"/>
              </a:rPr>
              <a:t>Date: </a:t>
            </a:r>
            <a:r>
              <a:rPr lang="en-US" sz="1400" dirty="0">
                <a:solidFill>
                  <a:schemeClr val="tx1"/>
                </a:solidFill>
                <a:latin typeface="Bahnschrift" panose="020B0502040204020203" pitchFamily="34" charset="0"/>
              </a:rPr>
              <a:t>22 September 2018, Saturday </a:t>
            </a:r>
          </a:p>
          <a:p>
            <a:endParaRPr lang="en-US" sz="1400" dirty="0">
              <a:solidFill>
                <a:schemeClr val="tx1"/>
              </a:solidFill>
              <a:latin typeface="Bahnschrift" panose="020B0502040204020203" pitchFamily="34" charset="0"/>
            </a:endParaRPr>
          </a:p>
          <a:p>
            <a:r>
              <a:rPr lang="en-US" sz="1400" b="1" dirty="0">
                <a:solidFill>
                  <a:schemeClr val="tx1"/>
                </a:solidFill>
                <a:latin typeface="Bahnschrift" panose="020B0502040204020203" pitchFamily="34" charset="0"/>
              </a:rPr>
              <a:t>Time: </a:t>
            </a:r>
            <a:r>
              <a:rPr lang="en-US" sz="1400" dirty="0">
                <a:solidFill>
                  <a:schemeClr val="tx1"/>
                </a:solidFill>
                <a:latin typeface="Bahnschrift" panose="020B0502040204020203" pitchFamily="34" charset="0"/>
              </a:rPr>
              <a:t>2:30pm – 5:00pm</a:t>
            </a:r>
          </a:p>
          <a:p>
            <a:endParaRPr lang="en-US" sz="1400" dirty="0">
              <a:solidFill>
                <a:schemeClr val="tx1"/>
              </a:solidFill>
              <a:latin typeface="Bahnschrift" panose="020B0502040204020203" pitchFamily="34" charset="0"/>
            </a:endParaRPr>
          </a:p>
          <a:p>
            <a:r>
              <a:rPr lang="en-US" sz="1400" b="1" dirty="0">
                <a:solidFill>
                  <a:schemeClr val="tx1"/>
                </a:solidFill>
                <a:latin typeface="Bahnschrift" panose="020B0502040204020203" pitchFamily="34" charset="0"/>
              </a:rPr>
              <a:t>Number of Participants: </a:t>
            </a:r>
            <a:r>
              <a:rPr lang="en-US" sz="1400" dirty="0">
                <a:solidFill>
                  <a:schemeClr val="tx1"/>
                </a:solidFill>
                <a:latin typeface="Bahnschrift" panose="020B0502040204020203" pitchFamily="34" charset="0"/>
              </a:rPr>
              <a:t>2 </a:t>
            </a:r>
            <a:endParaRPr lang="en-SG" sz="14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Gather feedback regarding UI Design &amp; Navigation Flow</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Gauge user’s comfortability &amp; satisfaction with the UI and functionalities implemented</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Improve the Portal based on feedbacks and comments received</a:t>
            </a:r>
            <a:endParaRPr lang="en-SG" sz="1600" dirty="0">
              <a:solidFill>
                <a:schemeClr val="tx1"/>
              </a:solidFill>
              <a:latin typeface="Bahnschrift" panose="020B0502040204020203" pitchFamily="34"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113649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Admin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Attendance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Grades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Schedule Module</a:t>
            </a: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2354868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07953"/>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S/N</a:t>
            </a:r>
            <a:endParaRPr lang="en-SG" b="1" dirty="0">
              <a:solidFill>
                <a:schemeClr val="tx1"/>
              </a:solidFill>
              <a:latin typeface="Bahnschrift" panose="020B0502040204020203" pitchFamily="34"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07953"/>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Activity</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07953"/>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Result</a:t>
            </a:r>
            <a:endParaRPr lang="en-SG" b="1" dirty="0">
              <a:solidFill>
                <a:schemeClr val="tx1"/>
              </a:solidFill>
              <a:latin typeface="Bahnschrift" panose="020B0502040204020203" pitchFamily="34"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851481"/>
            <a:ext cx="170078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851481"/>
            <a:ext cx="5882642"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login using the Master Admin account and create a Branch record</a:t>
            </a:r>
            <a:endParaRPr lang="en-SG" sz="12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851481"/>
            <a:ext cx="242011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269325"/>
            <a:ext cx="1700786"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269325"/>
            <a:ext cx="5882642"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Create Branch Admin page and create a new Branch Admin record</a:t>
            </a:r>
            <a:endParaRPr lang="en-SG" sz="12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269325"/>
            <a:ext cx="2420116"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1795864"/>
            <a:ext cx="1700786" cy="39941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3</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1797844"/>
            <a:ext cx="5882642" cy="39941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Display Admin page and view the information of all Branch Admins</a:t>
            </a:r>
            <a:endParaRPr lang="en-SG" sz="12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1797844"/>
            <a:ext cx="2420116" cy="39941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2286324"/>
            <a:ext cx="170078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4</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2290283"/>
            <a:ext cx="5882642"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access the Subject Mgmt functionalities by accessing the Branch Admin account</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2290284"/>
            <a:ext cx="242011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Participants were a bit confused as to what happens after the creation of Branch Admins</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3162165"/>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5</a:t>
            </a:r>
            <a:endParaRPr lang="en-SG" sz="12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3168102"/>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Create Subject page to create a new subject</a:t>
            </a:r>
            <a:endParaRPr lang="en-SG" sz="12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3165718"/>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3631522"/>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6</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3631522"/>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Display Subjects page and view the information of all Tutors</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3636289"/>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4102091"/>
            <a:ext cx="1700786"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7</a:t>
            </a:r>
            <a:endParaRPr lang="en-SG" sz="120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4102091"/>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Edit Subject functionality and remove levels from the subject</a:t>
            </a:r>
            <a:endParaRPr lang="en-SG" sz="1200"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4102092"/>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Could not remove multiple levels at once</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4609873"/>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8</a:t>
            </a:r>
            <a:endParaRPr lang="en-SG" sz="1200" dirty="0">
              <a:solidFill>
                <a:schemeClr val="tx1"/>
              </a:solidFill>
              <a:latin typeface="Bahnschrift" panose="020B0502040204020203" pitchFamily="34"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4609872"/>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remove and delete a Subject record</a:t>
            </a:r>
            <a:endParaRPr lang="en-SG" sz="1200"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4609873"/>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44" name="Rectangle 43">
            <a:extLst>
              <a:ext uri="{FF2B5EF4-FFF2-40B4-BE49-F238E27FC236}">
                <a16:creationId xmlns:a16="http://schemas.microsoft.com/office/drawing/2014/main" id="{EB30BDCE-7B27-4BE4-8644-5ABF4D010398}"/>
              </a:ext>
            </a:extLst>
          </p:cNvPr>
          <p:cNvSpPr/>
          <p:nvPr/>
        </p:nvSpPr>
        <p:spPr>
          <a:xfrm>
            <a:off x="859534" y="5117653"/>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9</a:t>
            </a:r>
            <a:endParaRPr lang="en-SG" sz="1200" dirty="0">
              <a:solidFill>
                <a:schemeClr val="tx1"/>
              </a:solidFill>
              <a:latin typeface="Bahnschrift" panose="020B0502040204020203" pitchFamily="34" charset="0"/>
            </a:endParaRPr>
          </a:p>
        </p:txBody>
      </p:sp>
      <p:sp>
        <p:nvSpPr>
          <p:cNvPr id="45" name="Rectangle 44">
            <a:extLst>
              <a:ext uri="{FF2B5EF4-FFF2-40B4-BE49-F238E27FC236}">
                <a16:creationId xmlns:a16="http://schemas.microsoft.com/office/drawing/2014/main" id="{1030AB2C-7B6E-4395-B0E0-C36F50E258DF}"/>
              </a:ext>
            </a:extLst>
          </p:cNvPr>
          <p:cNvSpPr/>
          <p:nvPr/>
        </p:nvSpPr>
        <p:spPr>
          <a:xfrm>
            <a:off x="2795014" y="5123590"/>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Tutor Mass Upload page to upload a csv consisting of all Tutor details</a:t>
            </a:r>
            <a:endParaRPr lang="en-SG" sz="120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B2D02CA6-087E-48F0-9087-F6F453E2916B}"/>
              </a:ext>
            </a:extLst>
          </p:cNvPr>
          <p:cNvSpPr/>
          <p:nvPr/>
        </p:nvSpPr>
        <p:spPr>
          <a:xfrm>
            <a:off x="8912350" y="5121206"/>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47" name="Rectangle 46">
            <a:extLst>
              <a:ext uri="{FF2B5EF4-FFF2-40B4-BE49-F238E27FC236}">
                <a16:creationId xmlns:a16="http://schemas.microsoft.com/office/drawing/2014/main" id="{CCA04B4F-60F8-4163-A098-2D5B572177EF}"/>
              </a:ext>
            </a:extLst>
          </p:cNvPr>
          <p:cNvSpPr/>
          <p:nvPr/>
        </p:nvSpPr>
        <p:spPr>
          <a:xfrm>
            <a:off x="859534" y="5587010"/>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10</a:t>
            </a:r>
            <a:endParaRPr lang="en-SG" sz="1200" dirty="0">
              <a:solidFill>
                <a:schemeClr val="tx1"/>
              </a:solidFill>
              <a:latin typeface="Bahnschrift" panose="020B0502040204020203" pitchFamily="34" charset="0"/>
            </a:endParaRPr>
          </a:p>
        </p:txBody>
      </p:sp>
      <p:sp>
        <p:nvSpPr>
          <p:cNvPr id="48" name="Rectangle 47">
            <a:extLst>
              <a:ext uri="{FF2B5EF4-FFF2-40B4-BE49-F238E27FC236}">
                <a16:creationId xmlns:a16="http://schemas.microsoft.com/office/drawing/2014/main" id="{24DC0D13-4F87-4A77-8C29-D7C8693D847C}"/>
              </a:ext>
            </a:extLst>
          </p:cNvPr>
          <p:cNvSpPr/>
          <p:nvPr/>
        </p:nvSpPr>
        <p:spPr>
          <a:xfrm>
            <a:off x="2795014" y="5587010"/>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Display Tutors page and view the information of all Tutors</a:t>
            </a:r>
            <a:endParaRPr lang="en-SG" sz="1200" dirty="0">
              <a:solidFill>
                <a:schemeClr val="tx1"/>
              </a:solidFill>
              <a:latin typeface="Bahnschrift" panose="020B0502040204020203" pitchFamily="34" charset="0"/>
            </a:endParaRPr>
          </a:p>
        </p:txBody>
      </p:sp>
      <p:sp>
        <p:nvSpPr>
          <p:cNvPr id="49" name="Rectangle 48">
            <a:extLst>
              <a:ext uri="{FF2B5EF4-FFF2-40B4-BE49-F238E27FC236}">
                <a16:creationId xmlns:a16="http://schemas.microsoft.com/office/drawing/2014/main" id="{12279C99-E4A3-4D44-A2CD-F9EF2DC3D0C5}"/>
              </a:ext>
            </a:extLst>
          </p:cNvPr>
          <p:cNvSpPr/>
          <p:nvPr/>
        </p:nvSpPr>
        <p:spPr>
          <a:xfrm>
            <a:off x="8912350" y="5591777"/>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50" name="Rectangle 49">
            <a:extLst>
              <a:ext uri="{FF2B5EF4-FFF2-40B4-BE49-F238E27FC236}">
                <a16:creationId xmlns:a16="http://schemas.microsoft.com/office/drawing/2014/main" id="{852ABB1E-16EF-4911-AED2-FBB882E43EC4}"/>
              </a:ext>
            </a:extLst>
          </p:cNvPr>
          <p:cNvSpPr/>
          <p:nvPr/>
        </p:nvSpPr>
        <p:spPr>
          <a:xfrm>
            <a:off x="859534" y="6050429"/>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11</a:t>
            </a:r>
            <a:endParaRPr lang="en-SG" sz="1200" dirty="0">
              <a:solidFill>
                <a:schemeClr val="tx1"/>
              </a:solidFill>
              <a:latin typeface="Bahnschrift" panose="020B0502040204020203" pitchFamily="34" charset="0"/>
            </a:endParaRPr>
          </a:p>
        </p:txBody>
      </p:sp>
      <p:sp>
        <p:nvSpPr>
          <p:cNvPr id="51" name="Rectangle 50">
            <a:extLst>
              <a:ext uri="{FF2B5EF4-FFF2-40B4-BE49-F238E27FC236}">
                <a16:creationId xmlns:a16="http://schemas.microsoft.com/office/drawing/2014/main" id="{AA2C37FF-71D6-4ACD-B0A6-3363A0C03DB5}"/>
              </a:ext>
            </a:extLst>
          </p:cNvPr>
          <p:cNvSpPr/>
          <p:nvPr/>
        </p:nvSpPr>
        <p:spPr>
          <a:xfrm>
            <a:off x="2795014" y="6050429"/>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Edit Tutor functionality and edit the information of a specific tutor</a:t>
            </a:r>
            <a:endParaRPr lang="en-SG" sz="1200" dirty="0">
              <a:solidFill>
                <a:schemeClr val="tx1"/>
              </a:solidFill>
              <a:latin typeface="Bahnschrift" panose="020B0502040204020203" pitchFamily="34" charset="0"/>
            </a:endParaRPr>
          </a:p>
        </p:txBody>
      </p:sp>
      <p:sp>
        <p:nvSpPr>
          <p:cNvPr id="52" name="Rectangle 51">
            <a:extLst>
              <a:ext uri="{FF2B5EF4-FFF2-40B4-BE49-F238E27FC236}">
                <a16:creationId xmlns:a16="http://schemas.microsoft.com/office/drawing/2014/main" id="{89A841BD-1306-4FC6-81A3-3F5E5807EAC2}"/>
              </a:ext>
            </a:extLst>
          </p:cNvPr>
          <p:cNvSpPr/>
          <p:nvPr/>
        </p:nvSpPr>
        <p:spPr>
          <a:xfrm>
            <a:off x="8912350" y="6050429"/>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Participants seem to be unable to locate the Edit Tutor functionality</a:t>
            </a:r>
          </a:p>
        </p:txBody>
      </p:sp>
    </p:spTree>
    <p:extLst>
      <p:ext uri="{BB962C8B-B14F-4D97-AF65-F5344CB8AC3E}">
        <p14:creationId xmlns:p14="http://schemas.microsoft.com/office/powerpoint/2010/main" val="610209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E6B2EB7-6983-487B-BA3B-2071EC651FF1}"/>
              </a:ext>
            </a:extLst>
          </p:cNvPr>
          <p:cNvSpPr/>
          <p:nvPr/>
        </p:nvSpPr>
        <p:spPr>
          <a:xfrm>
            <a:off x="859534" y="220252"/>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12</a:t>
            </a:r>
            <a:endParaRPr lang="en-SG" sz="1200" dirty="0">
              <a:solidFill>
                <a:schemeClr val="tx1"/>
              </a:solidFill>
              <a:latin typeface="Bahnschrift" panose="020B0502040204020203" pitchFamily="34" charset="0"/>
            </a:endParaRPr>
          </a:p>
        </p:txBody>
      </p:sp>
      <p:sp>
        <p:nvSpPr>
          <p:cNvPr id="39" name="Rectangle 38">
            <a:extLst>
              <a:ext uri="{FF2B5EF4-FFF2-40B4-BE49-F238E27FC236}">
                <a16:creationId xmlns:a16="http://schemas.microsoft.com/office/drawing/2014/main" id="{8DE7F0FA-3352-41F2-A6B4-BB7C4BFDD8D7}"/>
              </a:ext>
            </a:extLst>
          </p:cNvPr>
          <p:cNvSpPr/>
          <p:nvPr/>
        </p:nvSpPr>
        <p:spPr>
          <a:xfrm>
            <a:off x="2795014" y="220251"/>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Tutor Hourly Rate page and add in an hourly rate for the newly created Tutor</a:t>
            </a:r>
            <a:endParaRPr lang="en-SG" sz="1200" dirty="0">
              <a:solidFill>
                <a:schemeClr val="tx1"/>
              </a:solidFill>
              <a:latin typeface="Bahnschrift" panose="020B0502040204020203" pitchFamily="34" charset="0"/>
            </a:endParaRPr>
          </a:p>
        </p:txBody>
      </p:sp>
      <p:sp>
        <p:nvSpPr>
          <p:cNvPr id="40" name="Rectangle 39">
            <a:extLst>
              <a:ext uri="{FF2B5EF4-FFF2-40B4-BE49-F238E27FC236}">
                <a16:creationId xmlns:a16="http://schemas.microsoft.com/office/drawing/2014/main" id="{E2EF5B0D-91DE-4CF2-920E-D872EA4E0EEE}"/>
              </a:ext>
            </a:extLst>
          </p:cNvPr>
          <p:cNvSpPr/>
          <p:nvPr/>
        </p:nvSpPr>
        <p:spPr>
          <a:xfrm>
            <a:off x="8912350" y="220252"/>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44" name="Rectangle 43">
            <a:extLst>
              <a:ext uri="{FF2B5EF4-FFF2-40B4-BE49-F238E27FC236}">
                <a16:creationId xmlns:a16="http://schemas.microsoft.com/office/drawing/2014/main" id="{5BEFAC71-50DA-4B18-9F2F-8B09AE4C5166}"/>
              </a:ext>
            </a:extLst>
          </p:cNvPr>
          <p:cNvSpPr/>
          <p:nvPr/>
        </p:nvSpPr>
        <p:spPr>
          <a:xfrm>
            <a:off x="859534" y="720632"/>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13</a:t>
            </a:r>
            <a:endParaRPr lang="en-SG" sz="1200" dirty="0">
              <a:solidFill>
                <a:schemeClr val="tx1"/>
              </a:solidFill>
              <a:latin typeface="Bahnschrift" panose="020B0502040204020203" pitchFamily="34" charset="0"/>
            </a:endParaRPr>
          </a:p>
        </p:txBody>
      </p:sp>
      <p:sp>
        <p:nvSpPr>
          <p:cNvPr id="45" name="Rectangle 44">
            <a:extLst>
              <a:ext uri="{FF2B5EF4-FFF2-40B4-BE49-F238E27FC236}">
                <a16:creationId xmlns:a16="http://schemas.microsoft.com/office/drawing/2014/main" id="{C74992F5-7D7C-4505-A80F-B66EA7962585}"/>
              </a:ext>
            </a:extLst>
          </p:cNvPr>
          <p:cNvSpPr/>
          <p:nvPr/>
        </p:nvSpPr>
        <p:spPr>
          <a:xfrm>
            <a:off x="2795014" y="720632"/>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Tutor Attendance Taking page and mark the attendance for a specific Tutor</a:t>
            </a:r>
            <a:endParaRPr lang="en-SG" sz="120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84F6E8DD-CDDD-4DBA-AF97-7E1372FD4072}"/>
              </a:ext>
            </a:extLst>
          </p:cNvPr>
          <p:cNvSpPr/>
          <p:nvPr/>
        </p:nvSpPr>
        <p:spPr>
          <a:xfrm>
            <a:off x="8912350" y="720632"/>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47" name="Rectangle 46">
            <a:extLst>
              <a:ext uri="{FF2B5EF4-FFF2-40B4-BE49-F238E27FC236}">
                <a16:creationId xmlns:a16="http://schemas.microsoft.com/office/drawing/2014/main" id="{31DB88D6-6814-4306-BFEC-9FB7F600F005}"/>
              </a:ext>
            </a:extLst>
          </p:cNvPr>
          <p:cNvSpPr/>
          <p:nvPr/>
        </p:nvSpPr>
        <p:spPr>
          <a:xfrm>
            <a:off x="859534" y="1201704"/>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14</a:t>
            </a:r>
            <a:endParaRPr lang="en-SG" sz="1200" dirty="0">
              <a:solidFill>
                <a:schemeClr val="tx1"/>
              </a:solidFill>
              <a:latin typeface="Bahnschrift" panose="020B0502040204020203" pitchFamily="34" charset="0"/>
            </a:endParaRPr>
          </a:p>
        </p:txBody>
      </p:sp>
      <p:sp>
        <p:nvSpPr>
          <p:cNvPr id="48" name="Rectangle 47">
            <a:extLst>
              <a:ext uri="{FF2B5EF4-FFF2-40B4-BE49-F238E27FC236}">
                <a16:creationId xmlns:a16="http://schemas.microsoft.com/office/drawing/2014/main" id="{66B6509D-A527-463F-879E-ABF57DE2BC13}"/>
              </a:ext>
            </a:extLst>
          </p:cNvPr>
          <p:cNvSpPr/>
          <p:nvPr/>
        </p:nvSpPr>
        <p:spPr>
          <a:xfrm>
            <a:off x="2795014" y="1207641"/>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Student Mass Upload page to upload a csv consisting of all Student details</a:t>
            </a:r>
            <a:endParaRPr lang="en-SG" sz="1200" dirty="0">
              <a:solidFill>
                <a:schemeClr val="tx1"/>
              </a:solidFill>
              <a:latin typeface="Bahnschrift" panose="020B0502040204020203" pitchFamily="34" charset="0"/>
            </a:endParaRPr>
          </a:p>
        </p:txBody>
      </p:sp>
      <p:sp>
        <p:nvSpPr>
          <p:cNvPr id="49" name="Rectangle 48">
            <a:extLst>
              <a:ext uri="{FF2B5EF4-FFF2-40B4-BE49-F238E27FC236}">
                <a16:creationId xmlns:a16="http://schemas.microsoft.com/office/drawing/2014/main" id="{D5B6DF5E-DE7C-45B4-8776-9C3FE04AB6AD}"/>
              </a:ext>
            </a:extLst>
          </p:cNvPr>
          <p:cNvSpPr/>
          <p:nvPr/>
        </p:nvSpPr>
        <p:spPr>
          <a:xfrm>
            <a:off x="8912350" y="1205257"/>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50" name="Rectangle 49">
            <a:extLst>
              <a:ext uri="{FF2B5EF4-FFF2-40B4-BE49-F238E27FC236}">
                <a16:creationId xmlns:a16="http://schemas.microsoft.com/office/drawing/2014/main" id="{0A321AE5-B3E8-4896-974B-CCC1A1B45958}"/>
              </a:ext>
            </a:extLst>
          </p:cNvPr>
          <p:cNvSpPr/>
          <p:nvPr/>
        </p:nvSpPr>
        <p:spPr>
          <a:xfrm>
            <a:off x="859534" y="1671061"/>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15</a:t>
            </a:r>
            <a:endParaRPr lang="en-SG" sz="1200" dirty="0">
              <a:solidFill>
                <a:schemeClr val="tx1"/>
              </a:solidFill>
              <a:latin typeface="Bahnschrift" panose="020B0502040204020203" pitchFamily="34" charset="0"/>
            </a:endParaRPr>
          </a:p>
        </p:txBody>
      </p:sp>
      <p:sp>
        <p:nvSpPr>
          <p:cNvPr id="51" name="Rectangle 50">
            <a:extLst>
              <a:ext uri="{FF2B5EF4-FFF2-40B4-BE49-F238E27FC236}">
                <a16:creationId xmlns:a16="http://schemas.microsoft.com/office/drawing/2014/main" id="{E6504D5C-53F1-4A9D-B963-90F01A2F4543}"/>
              </a:ext>
            </a:extLst>
          </p:cNvPr>
          <p:cNvSpPr/>
          <p:nvPr/>
        </p:nvSpPr>
        <p:spPr>
          <a:xfrm>
            <a:off x="2795014" y="1671061"/>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Display Students page and view the information of all students</a:t>
            </a:r>
            <a:endParaRPr lang="en-SG" sz="1200" dirty="0">
              <a:solidFill>
                <a:schemeClr val="tx1"/>
              </a:solidFill>
              <a:latin typeface="Bahnschrift" panose="020B0502040204020203" pitchFamily="34" charset="0"/>
            </a:endParaRPr>
          </a:p>
        </p:txBody>
      </p:sp>
      <p:sp>
        <p:nvSpPr>
          <p:cNvPr id="52" name="Rectangle 51">
            <a:extLst>
              <a:ext uri="{FF2B5EF4-FFF2-40B4-BE49-F238E27FC236}">
                <a16:creationId xmlns:a16="http://schemas.microsoft.com/office/drawing/2014/main" id="{985470E6-06E9-4BCC-9C43-80434D1DA5BB}"/>
              </a:ext>
            </a:extLst>
          </p:cNvPr>
          <p:cNvSpPr/>
          <p:nvPr/>
        </p:nvSpPr>
        <p:spPr>
          <a:xfrm>
            <a:off x="8912350" y="1675828"/>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53" name="Rectangle 52">
            <a:extLst>
              <a:ext uri="{FF2B5EF4-FFF2-40B4-BE49-F238E27FC236}">
                <a16:creationId xmlns:a16="http://schemas.microsoft.com/office/drawing/2014/main" id="{FDBA6AD7-8406-488B-AA7E-659D6AF488A4}"/>
              </a:ext>
            </a:extLst>
          </p:cNvPr>
          <p:cNvSpPr/>
          <p:nvPr/>
        </p:nvSpPr>
        <p:spPr>
          <a:xfrm>
            <a:off x="859534" y="2134480"/>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16</a:t>
            </a:r>
            <a:endParaRPr lang="en-SG" sz="1200" dirty="0">
              <a:solidFill>
                <a:schemeClr val="tx1"/>
              </a:solidFill>
              <a:latin typeface="Bahnschrift" panose="020B0502040204020203" pitchFamily="34" charset="0"/>
            </a:endParaRPr>
          </a:p>
        </p:txBody>
      </p:sp>
      <p:sp>
        <p:nvSpPr>
          <p:cNvPr id="54" name="Rectangle 53">
            <a:extLst>
              <a:ext uri="{FF2B5EF4-FFF2-40B4-BE49-F238E27FC236}">
                <a16:creationId xmlns:a16="http://schemas.microsoft.com/office/drawing/2014/main" id="{A51828A7-4481-4B85-8511-468EB06BE6F2}"/>
              </a:ext>
            </a:extLst>
          </p:cNvPr>
          <p:cNvSpPr/>
          <p:nvPr/>
        </p:nvSpPr>
        <p:spPr>
          <a:xfrm>
            <a:off x="2795014" y="2134480"/>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Edit Student functionality and edit the information of a specific students</a:t>
            </a:r>
            <a:endParaRPr lang="en-SG" sz="1200" dirty="0">
              <a:solidFill>
                <a:schemeClr val="tx1"/>
              </a:solidFill>
              <a:latin typeface="Bahnschrift" panose="020B0502040204020203" pitchFamily="34" charset="0"/>
            </a:endParaRPr>
          </a:p>
        </p:txBody>
      </p:sp>
      <p:sp>
        <p:nvSpPr>
          <p:cNvPr id="55" name="Rectangle 54">
            <a:extLst>
              <a:ext uri="{FF2B5EF4-FFF2-40B4-BE49-F238E27FC236}">
                <a16:creationId xmlns:a16="http://schemas.microsoft.com/office/drawing/2014/main" id="{CE2100F9-3C3F-419C-A7DD-90639344FFA3}"/>
              </a:ext>
            </a:extLst>
          </p:cNvPr>
          <p:cNvSpPr/>
          <p:nvPr/>
        </p:nvSpPr>
        <p:spPr>
          <a:xfrm>
            <a:off x="8912350" y="2134480"/>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Participants seem to be unable to locate the Edit Student functionality</a:t>
            </a:r>
          </a:p>
        </p:txBody>
      </p:sp>
      <p:sp>
        <p:nvSpPr>
          <p:cNvPr id="56" name="Rectangle 55">
            <a:extLst>
              <a:ext uri="{FF2B5EF4-FFF2-40B4-BE49-F238E27FC236}">
                <a16:creationId xmlns:a16="http://schemas.microsoft.com/office/drawing/2014/main" id="{CCCAB42F-FC53-4498-9786-362F85C1D206}"/>
              </a:ext>
            </a:extLst>
          </p:cNvPr>
          <p:cNvSpPr/>
          <p:nvPr/>
        </p:nvSpPr>
        <p:spPr>
          <a:xfrm>
            <a:off x="859534" y="2858053"/>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17</a:t>
            </a:r>
            <a:endParaRPr lang="en-SG" sz="1200" dirty="0">
              <a:solidFill>
                <a:schemeClr val="tx1"/>
              </a:solidFill>
              <a:latin typeface="Bahnschrift" panose="020B0502040204020203" pitchFamily="34" charset="0"/>
            </a:endParaRPr>
          </a:p>
        </p:txBody>
      </p:sp>
      <p:sp>
        <p:nvSpPr>
          <p:cNvPr id="57" name="Rectangle 56">
            <a:extLst>
              <a:ext uri="{FF2B5EF4-FFF2-40B4-BE49-F238E27FC236}">
                <a16:creationId xmlns:a16="http://schemas.microsoft.com/office/drawing/2014/main" id="{C481EA10-DE6F-47AB-944C-0E513A6AC8F2}"/>
              </a:ext>
            </a:extLst>
          </p:cNvPr>
          <p:cNvSpPr/>
          <p:nvPr/>
        </p:nvSpPr>
        <p:spPr>
          <a:xfrm>
            <a:off x="2795014" y="2858052"/>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Student Attendance Taking page and mark the attendance for a specific tutor</a:t>
            </a:r>
            <a:endParaRPr lang="en-SG" sz="1200" dirty="0">
              <a:solidFill>
                <a:schemeClr val="tx1"/>
              </a:solidFill>
              <a:latin typeface="Bahnschrift" panose="020B0502040204020203" pitchFamily="34" charset="0"/>
            </a:endParaRPr>
          </a:p>
        </p:txBody>
      </p:sp>
      <p:sp>
        <p:nvSpPr>
          <p:cNvPr id="58" name="Rectangle 57">
            <a:extLst>
              <a:ext uri="{FF2B5EF4-FFF2-40B4-BE49-F238E27FC236}">
                <a16:creationId xmlns:a16="http://schemas.microsoft.com/office/drawing/2014/main" id="{81E0A74E-F5EA-4327-A479-4A637CB068F3}"/>
              </a:ext>
            </a:extLst>
          </p:cNvPr>
          <p:cNvSpPr/>
          <p:nvPr/>
        </p:nvSpPr>
        <p:spPr>
          <a:xfrm>
            <a:off x="8912350" y="2858053"/>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59" name="Rectangle 58">
            <a:extLst>
              <a:ext uri="{FF2B5EF4-FFF2-40B4-BE49-F238E27FC236}">
                <a16:creationId xmlns:a16="http://schemas.microsoft.com/office/drawing/2014/main" id="{C8A25DC2-F85F-485C-8199-392F389DD654}"/>
              </a:ext>
            </a:extLst>
          </p:cNvPr>
          <p:cNvSpPr/>
          <p:nvPr/>
        </p:nvSpPr>
        <p:spPr>
          <a:xfrm>
            <a:off x="859534" y="3358433"/>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18</a:t>
            </a:r>
            <a:endParaRPr lang="en-SG" sz="1200" dirty="0">
              <a:solidFill>
                <a:schemeClr val="tx1"/>
              </a:solidFill>
              <a:latin typeface="Bahnschrift" panose="020B0502040204020203" pitchFamily="34" charset="0"/>
            </a:endParaRPr>
          </a:p>
        </p:txBody>
      </p:sp>
      <p:sp>
        <p:nvSpPr>
          <p:cNvPr id="60" name="Rectangle 59">
            <a:extLst>
              <a:ext uri="{FF2B5EF4-FFF2-40B4-BE49-F238E27FC236}">
                <a16:creationId xmlns:a16="http://schemas.microsoft.com/office/drawing/2014/main" id="{D1ADA3BF-08D0-415A-AAFF-D602903A21EE}"/>
              </a:ext>
            </a:extLst>
          </p:cNvPr>
          <p:cNvSpPr/>
          <p:nvPr/>
        </p:nvSpPr>
        <p:spPr>
          <a:xfrm>
            <a:off x="2795014" y="3358433"/>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Admin Schedule page and create a new class</a:t>
            </a:r>
            <a:endParaRPr lang="en-SG" sz="1200" dirty="0">
              <a:solidFill>
                <a:schemeClr val="tx1"/>
              </a:solidFill>
              <a:latin typeface="Bahnschrift" panose="020B0502040204020203" pitchFamily="34" charset="0"/>
            </a:endParaRPr>
          </a:p>
        </p:txBody>
      </p:sp>
      <p:sp>
        <p:nvSpPr>
          <p:cNvPr id="61" name="Rectangle 60">
            <a:extLst>
              <a:ext uri="{FF2B5EF4-FFF2-40B4-BE49-F238E27FC236}">
                <a16:creationId xmlns:a16="http://schemas.microsoft.com/office/drawing/2014/main" id="{58646FEF-CB5C-47EC-A5BB-97D28CB8F480}"/>
              </a:ext>
            </a:extLst>
          </p:cNvPr>
          <p:cNvSpPr/>
          <p:nvPr/>
        </p:nvSpPr>
        <p:spPr>
          <a:xfrm>
            <a:off x="8912350" y="3358433"/>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62" name="Rectangle 61">
            <a:extLst>
              <a:ext uri="{FF2B5EF4-FFF2-40B4-BE49-F238E27FC236}">
                <a16:creationId xmlns:a16="http://schemas.microsoft.com/office/drawing/2014/main" id="{DC446F5E-254D-433B-8FA2-7882B567FE18}"/>
              </a:ext>
            </a:extLst>
          </p:cNvPr>
          <p:cNvSpPr/>
          <p:nvPr/>
        </p:nvSpPr>
        <p:spPr>
          <a:xfrm>
            <a:off x="859534" y="3839505"/>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19</a:t>
            </a:r>
            <a:endParaRPr lang="en-SG" sz="1200" dirty="0">
              <a:solidFill>
                <a:schemeClr val="tx1"/>
              </a:solidFill>
              <a:latin typeface="Bahnschrift" panose="020B0502040204020203" pitchFamily="34" charset="0"/>
            </a:endParaRPr>
          </a:p>
        </p:txBody>
      </p:sp>
      <p:sp>
        <p:nvSpPr>
          <p:cNvPr id="63" name="Rectangle 62">
            <a:extLst>
              <a:ext uri="{FF2B5EF4-FFF2-40B4-BE49-F238E27FC236}">
                <a16:creationId xmlns:a16="http://schemas.microsoft.com/office/drawing/2014/main" id="{5F9F26D7-27BC-4A8B-B523-6104E9EC2788}"/>
              </a:ext>
            </a:extLst>
          </p:cNvPr>
          <p:cNvSpPr/>
          <p:nvPr/>
        </p:nvSpPr>
        <p:spPr>
          <a:xfrm>
            <a:off x="2795014" y="3839505"/>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edit an existing class with new information</a:t>
            </a:r>
            <a:endParaRPr lang="en-SG" sz="1200" dirty="0">
              <a:solidFill>
                <a:schemeClr val="tx1"/>
              </a:solidFill>
              <a:latin typeface="Bahnschrift" panose="020B0502040204020203" pitchFamily="34" charset="0"/>
            </a:endParaRPr>
          </a:p>
        </p:txBody>
      </p:sp>
      <p:sp>
        <p:nvSpPr>
          <p:cNvPr id="64" name="Rectangle 63">
            <a:extLst>
              <a:ext uri="{FF2B5EF4-FFF2-40B4-BE49-F238E27FC236}">
                <a16:creationId xmlns:a16="http://schemas.microsoft.com/office/drawing/2014/main" id="{D7F28C73-F7E2-4036-AA2F-18E3EC2FE6A6}"/>
              </a:ext>
            </a:extLst>
          </p:cNvPr>
          <p:cNvSpPr/>
          <p:nvPr/>
        </p:nvSpPr>
        <p:spPr>
          <a:xfrm>
            <a:off x="8912350" y="3839505"/>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65" name="Rectangle 64">
            <a:extLst>
              <a:ext uri="{FF2B5EF4-FFF2-40B4-BE49-F238E27FC236}">
                <a16:creationId xmlns:a16="http://schemas.microsoft.com/office/drawing/2014/main" id="{9780ADA1-F594-4C11-9155-17FB1F26E7CA}"/>
              </a:ext>
            </a:extLst>
          </p:cNvPr>
          <p:cNvSpPr/>
          <p:nvPr/>
        </p:nvSpPr>
        <p:spPr>
          <a:xfrm>
            <a:off x="859534" y="4320577"/>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20</a:t>
            </a:r>
            <a:endParaRPr lang="en-SG" sz="1200" dirty="0">
              <a:solidFill>
                <a:schemeClr val="tx1"/>
              </a:solidFill>
              <a:latin typeface="Bahnschrift" panose="020B0502040204020203" pitchFamily="34" charset="0"/>
            </a:endParaRPr>
          </a:p>
        </p:txBody>
      </p:sp>
      <p:sp>
        <p:nvSpPr>
          <p:cNvPr id="66" name="Rectangle 65">
            <a:extLst>
              <a:ext uri="{FF2B5EF4-FFF2-40B4-BE49-F238E27FC236}">
                <a16:creationId xmlns:a16="http://schemas.microsoft.com/office/drawing/2014/main" id="{01CE0E08-6272-414D-8EC3-F4BFFDD4B0F1}"/>
              </a:ext>
            </a:extLst>
          </p:cNvPr>
          <p:cNvSpPr/>
          <p:nvPr/>
        </p:nvSpPr>
        <p:spPr>
          <a:xfrm>
            <a:off x="2795014" y="4320577"/>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assign a tutor to an existing class</a:t>
            </a:r>
            <a:endParaRPr lang="en-SG" sz="1200" dirty="0">
              <a:solidFill>
                <a:schemeClr val="tx1"/>
              </a:solidFill>
              <a:latin typeface="Bahnschrift" panose="020B0502040204020203" pitchFamily="34" charset="0"/>
            </a:endParaRPr>
          </a:p>
        </p:txBody>
      </p:sp>
      <p:sp>
        <p:nvSpPr>
          <p:cNvPr id="67" name="Rectangle 66">
            <a:extLst>
              <a:ext uri="{FF2B5EF4-FFF2-40B4-BE49-F238E27FC236}">
                <a16:creationId xmlns:a16="http://schemas.microsoft.com/office/drawing/2014/main" id="{EC3338FE-C9EB-4D97-9393-1B9F3327F2EA}"/>
              </a:ext>
            </a:extLst>
          </p:cNvPr>
          <p:cNvSpPr/>
          <p:nvPr/>
        </p:nvSpPr>
        <p:spPr>
          <a:xfrm>
            <a:off x="8912350" y="4320577"/>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68" name="Rectangle 67">
            <a:extLst>
              <a:ext uri="{FF2B5EF4-FFF2-40B4-BE49-F238E27FC236}">
                <a16:creationId xmlns:a16="http://schemas.microsoft.com/office/drawing/2014/main" id="{50815D4C-8626-480E-9CA7-0F0318B37CC5}"/>
              </a:ext>
            </a:extLst>
          </p:cNvPr>
          <p:cNvSpPr/>
          <p:nvPr/>
        </p:nvSpPr>
        <p:spPr>
          <a:xfrm>
            <a:off x="859534" y="4789510"/>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21</a:t>
            </a:r>
            <a:endParaRPr lang="en-SG" sz="1200" dirty="0">
              <a:solidFill>
                <a:schemeClr val="tx1"/>
              </a:solidFill>
              <a:latin typeface="Bahnschrift" panose="020B0502040204020203" pitchFamily="34" charset="0"/>
            </a:endParaRPr>
          </a:p>
        </p:txBody>
      </p:sp>
      <p:sp>
        <p:nvSpPr>
          <p:cNvPr id="69" name="Rectangle 68">
            <a:extLst>
              <a:ext uri="{FF2B5EF4-FFF2-40B4-BE49-F238E27FC236}">
                <a16:creationId xmlns:a16="http://schemas.microsoft.com/office/drawing/2014/main" id="{376EF480-F60B-471E-B5DE-E9916BF356B3}"/>
              </a:ext>
            </a:extLst>
          </p:cNvPr>
          <p:cNvSpPr/>
          <p:nvPr/>
        </p:nvSpPr>
        <p:spPr>
          <a:xfrm>
            <a:off x="2795014" y="4789510"/>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delete a lesson from the Schedule</a:t>
            </a:r>
            <a:endParaRPr lang="en-SG" sz="1200" dirty="0">
              <a:solidFill>
                <a:schemeClr val="tx1"/>
              </a:solidFill>
              <a:latin typeface="Bahnschrift" panose="020B0502040204020203" pitchFamily="34" charset="0"/>
            </a:endParaRPr>
          </a:p>
        </p:txBody>
      </p:sp>
      <p:sp>
        <p:nvSpPr>
          <p:cNvPr id="70" name="Rectangle 69">
            <a:extLst>
              <a:ext uri="{FF2B5EF4-FFF2-40B4-BE49-F238E27FC236}">
                <a16:creationId xmlns:a16="http://schemas.microsoft.com/office/drawing/2014/main" id="{89A09904-3B2B-4FF1-BA60-DCE083BBE2C6}"/>
              </a:ext>
            </a:extLst>
          </p:cNvPr>
          <p:cNvSpPr/>
          <p:nvPr/>
        </p:nvSpPr>
        <p:spPr>
          <a:xfrm>
            <a:off x="8912350" y="4789510"/>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71" name="Rectangle 70">
            <a:extLst>
              <a:ext uri="{FF2B5EF4-FFF2-40B4-BE49-F238E27FC236}">
                <a16:creationId xmlns:a16="http://schemas.microsoft.com/office/drawing/2014/main" id="{64F3DEC6-5231-4F87-A6FC-A2E1C62A773A}"/>
              </a:ext>
            </a:extLst>
          </p:cNvPr>
          <p:cNvSpPr/>
          <p:nvPr/>
        </p:nvSpPr>
        <p:spPr>
          <a:xfrm>
            <a:off x="859534" y="5257697"/>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22</a:t>
            </a:r>
            <a:endParaRPr lang="en-SG" sz="1200" dirty="0">
              <a:solidFill>
                <a:schemeClr val="tx1"/>
              </a:solidFill>
              <a:latin typeface="Bahnschrift" panose="020B0502040204020203" pitchFamily="34" charset="0"/>
            </a:endParaRPr>
          </a:p>
        </p:txBody>
      </p:sp>
      <p:sp>
        <p:nvSpPr>
          <p:cNvPr id="72" name="Rectangle 71">
            <a:extLst>
              <a:ext uri="{FF2B5EF4-FFF2-40B4-BE49-F238E27FC236}">
                <a16:creationId xmlns:a16="http://schemas.microsoft.com/office/drawing/2014/main" id="{3242390A-A2AF-4482-8281-4577B3811ED5}"/>
              </a:ext>
            </a:extLst>
          </p:cNvPr>
          <p:cNvSpPr/>
          <p:nvPr/>
        </p:nvSpPr>
        <p:spPr>
          <a:xfrm>
            <a:off x="2795014" y="5257697"/>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Grades page and update the grades of a specific student</a:t>
            </a:r>
            <a:endParaRPr lang="en-SG" sz="1200" dirty="0">
              <a:solidFill>
                <a:schemeClr val="tx1"/>
              </a:solidFill>
              <a:latin typeface="Bahnschrift" panose="020B0502040204020203" pitchFamily="34" charset="0"/>
            </a:endParaRPr>
          </a:p>
        </p:txBody>
      </p:sp>
      <p:sp>
        <p:nvSpPr>
          <p:cNvPr id="73" name="Rectangle 72">
            <a:extLst>
              <a:ext uri="{FF2B5EF4-FFF2-40B4-BE49-F238E27FC236}">
                <a16:creationId xmlns:a16="http://schemas.microsoft.com/office/drawing/2014/main" id="{C893F3DA-1A1D-4D52-AE3F-69FCB24EC9F9}"/>
              </a:ext>
            </a:extLst>
          </p:cNvPr>
          <p:cNvSpPr/>
          <p:nvPr/>
        </p:nvSpPr>
        <p:spPr>
          <a:xfrm>
            <a:off x="8912350" y="5257697"/>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Tree>
    <p:extLst>
      <p:ext uri="{BB962C8B-B14F-4D97-AF65-F5344CB8AC3E}">
        <p14:creationId xmlns:p14="http://schemas.microsoft.com/office/powerpoint/2010/main" val="1850576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Function</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Comments</a:t>
            </a:r>
            <a:endParaRPr lang="en-SG" b="1" dirty="0">
              <a:solidFill>
                <a:schemeClr val="tx1"/>
              </a:solidFill>
              <a:latin typeface="Bahnschrift" panose="020B0502040204020203" pitchFamily="34"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Changes</a:t>
            </a:r>
            <a:endParaRPr lang="en-SG" b="1"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792224"/>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Attendance Taking</a:t>
            </a:r>
            <a:endParaRPr lang="en-SG" sz="1200" dirty="0">
              <a:solidFill>
                <a:schemeClr val="tx1"/>
              </a:solidFill>
              <a:latin typeface="Bahnschrift" panose="020B0502040204020203" pitchFamily="34"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792224"/>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Would prefer to have an option to indicate that the student is absent</a:t>
            </a:r>
            <a:endParaRPr lang="en-SG" sz="12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792224"/>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add in an ‘Absent’ button alongside the current ‘Present’ button</a:t>
            </a:r>
            <a:endParaRPr lang="en-SG" sz="12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322576"/>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Subject Mgmt</a:t>
            </a:r>
            <a:endParaRPr lang="en-SG" sz="12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322576"/>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Would prefer to be able to remove multiple levels instead of having to open the modal box every single time</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322576"/>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Implement ajax instead to remove the level while remaining on the page</a:t>
            </a:r>
            <a:endParaRPr lang="en-SG" sz="12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2846323"/>
            <a:ext cx="1700786" cy="78384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Grades Tracking</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2846322"/>
            <a:ext cx="4593338" cy="78384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have a % improvement of student’s grades for easier comparison</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2846322"/>
            <a:ext cx="3709420" cy="78384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Have a separate page which analyses the student’s performance and put them in visualizations to aid the teachers in keeping track of student performances</a:t>
            </a:r>
            <a:endParaRPr lang="en-SG" sz="120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3696713"/>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User Interface</a:t>
            </a:r>
            <a:endParaRPr lang="en-SG" sz="12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3696713"/>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Font size is still a bit small and its hard to see</a:t>
            </a:r>
            <a:endParaRPr lang="en-SG" sz="12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3696713"/>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increase the font size used throughout the User Interface</a:t>
            </a:r>
            <a:endParaRPr lang="en-SG" sz="120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4208159"/>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Tutor &amp; Student Registration</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4208159"/>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Additional mandatory fields for the registration forms – Qualification, School &amp; Stream</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4208159"/>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add in the requested fields into the respective forms</a:t>
            </a:r>
            <a:endParaRPr lang="en-SG" sz="1200" dirty="0">
              <a:solidFill>
                <a:schemeClr val="tx1"/>
              </a:solidFill>
              <a:latin typeface="Bahnschrift" panose="020B0502040204020203" pitchFamily="34" charset="0"/>
            </a:endParaRPr>
          </a:p>
        </p:txBody>
      </p:sp>
      <p:sp>
        <p:nvSpPr>
          <p:cNvPr id="41" name="Rectangle 40">
            <a:extLst>
              <a:ext uri="{FF2B5EF4-FFF2-40B4-BE49-F238E27FC236}">
                <a16:creationId xmlns:a16="http://schemas.microsoft.com/office/drawing/2014/main" id="{7759954F-1A71-4526-BAB6-621B1F2586A4}"/>
              </a:ext>
            </a:extLst>
          </p:cNvPr>
          <p:cNvSpPr/>
          <p:nvPr/>
        </p:nvSpPr>
        <p:spPr>
          <a:xfrm>
            <a:off x="859534" y="4719605"/>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Display Branch Admin</a:t>
            </a:r>
            <a:endParaRPr lang="en-SG" sz="1200" dirty="0">
              <a:solidFill>
                <a:schemeClr val="tx1"/>
              </a:solidFill>
              <a:latin typeface="Bahnschrift" panose="020B0502040204020203" pitchFamily="34" charset="0"/>
            </a:endParaRPr>
          </a:p>
        </p:txBody>
      </p:sp>
      <p:sp>
        <p:nvSpPr>
          <p:cNvPr id="42" name="Rectangle 41">
            <a:extLst>
              <a:ext uri="{FF2B5EF4-FFF2-40B4-BE49-F238E27FC236}">
                <a16:creationId xmlns:a16="http://schemas.microsoft.com/office/drawing/2014/main" id="{8DC2A7E9-93D8-4905-8FEE-39E01DB23D86}"/>
              </a:ext>
            </a:extLst>
          </p:cNvPr>
          <p:cNvSpPr/>
          <p:nvPr/>
        </p:nvSpPr>
        <p:spPr>
          <a:xfrm>
            <a:off x="2795014" y="4719605"/>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remove the restriction of only one Branch Admin per branch</a:t>
            </a:r>
            <a:endParaRPr lang="en-SG" sz="1200" dirty="0">
              <a:solidFill>
                <a:schemeClr val="tx1"/>
              </a:solidFill>
              <a:latin typeface="Bahnschrift" panose="020B0502040204020203" pitchFamily="34" charset="0"/>
            </a:endParaRPr>
          </a:p>
        </p:txBody>
      </p:sp>
      <p:sp>
        <p:nvSpPr>
          <p:cNvPr id="43" name="Rectangle 42">
            <a:extLst>
              <a:ext uri="{FF2B5EF4-FFF2-40B4-BE49-F238E27FC236}">
                <a16:creationId xmlns:a16="http://schemas.microsoft.com/office/drawing/2014/main" id="{F34878B1-FAAA-4E66-BDD1-3DB8CB7789DE}"/>
              </a:ext>
            </a:extLst>
          </p:cNvPr>
          <p:cNvSpPr/>
          <p:nvPr/>
        </p:nvSpPr>
        <p:spPr>
          <a:xfrm>
            <a:off x="7623046" y="4719605"/>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remove the restriction set</a:t>
            </a:r>
            <a:endParaRPr lang="en-SG" sz="1200" dirty="0">
              <a:solidFill>
                <a:schemeClr val="tx1"/>
              </a:solidFill>
              <a:latin typeface="Bahnschrift" panose="020B0502040204020203" pitchFamily="34" charset="0"/>
            </a:endParaRPr>
          </a:p>
        </p:txBody>
      </p:sp>
      <p:sp>
        <p:nvSpPr>
          <p:cNvPr id="44" name="Rectangle 43">
            <a:extLst>
              <a:ext uri="{FF2B5EF4-FFF2-40B4-BE49-F238E27FC236}">
                <a16:creationId xmlns:a16="http://schemas.microsoft.com/office/drawing/2014/main" id="{B2EC9FDE-B50A-4341-AD9F-C58BC429E60C}"/>
              </a:ext>
            </a:extLst>
          </p:cNvPr>
          <p:cNvSpPr/>
          <p:nvPr/>
        </p:nvSpPr>
        <p:spPr>
          <a:xfrm>
            <a:off x="859534" y="5231051"/>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Display Branch Admin</a:t>
            </a:r>
            <a:endParaRPr lang="en-SG" sz="1200" dirty="0">
              <a:solidFill>
                <a:schemeClr val="tx1"/>
              </a:solidFill>
              <a:latin typeface="Bahnschrift" panose="020B0502040204020203" pitchFamily="34" charset="0"/>
            </a:endParaRPr>
          </a:p>
        </p:txBody>
      </p:sp>
      <p:sp>
        <p:nvSpPr>
          <p:cNvPr id="45" name="Rectangle 44">
            <a:extLst>
              <a:ext uri="{FF2B5EF4-FFF2-40B4-BE49-F238E27FC236}">
                <a16:creationId xmlns:a16="http://schemas.microsoft.com/office/drawing/2014/main" id="{899B23EF-94FC-4157-8AB1-E50B8D980939}"/>
              </a:ext>
            </a:extLst>
          </p:cNvPr>
          <p:cNvSpPr/>
          <p:nvPr/>
        </p:nvSpPr>
        <p:spPr>
          <a:xfrm>
            <a:off x="2795014" y="5231051"/>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have the ability to edit and remove Branch Admin information</a:t>
            </a:r>
            <a:endParaRPr lang="en-SG" sz="120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E2B6EB69-EC6E-468F-813D-3018E088C319}"/>
              </a:ext>
            </a:extLst>
          </p:cNvPr>
          <p:cNvSpPr/>
          <p:nvPr/>
        </p:nvSpPr>
        <p:spPr>
          <a:xfrm>
            <a:off x="7623046" y="5231051"/>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implement Edit and Delete Branch Admin functionalities</a:t>
            </a:r>
            <a:endParaRPr lang="en-SG" sz="12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571328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5ABC8A-F45F-427C-ADEE-3822E7826342}"/>
              </a:ext>
            </a:extLst>
          </p:cNvPr>
          <p:cNvSpPr txBox="1"/>
          <p:nvPr/>
        </p:nvSpPr>
        <p:spPr>
          <a:xfrm>
            <a:off x="2494059" y="1892410"/>
            <a:ext cx="7203882" cy="1446550"/>
          </a:xfrm>
          <a:prstGeom prst="rect">
            <a:avLst/>
          </a:prstGeom>
          <a:noFill/>
        </p:spPr>
        <p:txBody>
          <a:bodyPr wrap="square" rtlCol="0">
            <a:spAutoFit/>
          </a:bodyPr>
          <a:lstStyle/>
          <a:p>
            <a:r>
              <a:rPr lang="en-US" sz="8800" b="1" dirty="0">
                <a:latin typeface="Quartz Grotesque Outlined" panose="00000500000000000000" pitchFamily="50" charset="0"/>
              </a:rPr>
              <a:t>COMING SOON</a:t>
            </a:r>
            <a:endParaRPr lang="en-SG" sz="8800" b="1" dirty="0">
              <a:latin typeface="Quartz Grotesque Outlined" panose="00000500000000000000" pitchFamily="50" charset="0"/>
            </a:endParaRPr>
          </a:p>
        </p:txBody>
      </p:sp>
      <p:pic>
        <p:nvPicPr>
          <p:cNvPr id="5" name="Picture 4">
            <a:extLst>
              <a:ext uri="{FF2B5EF4-FFF2-40B4-BE49-F238E27FC236}">
                <a16:creationId xmlns:a16="http://schemas.microsoft.com/office/drawing/2014/main" id="{8F1BF2A8-0CE6-4AF2-BF4C-19C6B5EE6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712" y="3338960"/>
            <a:ext cx="794801" cy="674040"/>
          </a:xfrm>
          <a:prstGeom prst="rect">
            <a:avLst/>
          </a:prstGeom>
        </p:spPr>
      </p:pic>
      <p:sp>
        <p:nvSpPr>
          <p:cNvPr id="6" name="TextBox 5">
            <a:extLst>
              <a:ext uri="{FF2B5EF4-FFF2-40B4-BE49-F238E27FC236}">
                <a16:creationId xmlns:a16="http://schemas.microsoft.com/office/drawing/2014/main" id="{2F57FC28-8DD2-42F8-B1F7-92573939D45A}"/>
              </a:ext>
            </a:extLst>
          </p:cNvPr>
          <p:cNvSpPr txBox="1"/>
          <p:nvPr/>
        </p:nvSpPr>
        <p:spPr>
          <a:xfrm>
            <a:off x="9119831" y="3675980"/>
            <a:ext cx="1156220" cy="338554"/>
          </a:xfrm>
          <a:prstGeom prst="rect">
            <a:avLst/>
          </a:prstGeom>
          <a:noFill/>
        </p:spPr>
        <p:txBody>
          <a:bodyPr wrap="square" rtlCol="0">
            <a:spAutoFit/>
          </a:bodyPr>
          <a:lstStyle/>
          <a:p>
            <a:r>
              <a:rPr lang="en-SG" sz="1600" b="1" dirty="0">
                <a:solidFill>
                  <a:schemeClr val="bg2">
                    <a:lumMod val="25000"/>
                  </a:schemeClr>
                </a:solidFill>
                <a:latin typeface="Matura MT Script Capitals" panose="03020802060602070202" pitchFamily="66" charset="0"/>
              </a:rPr>
              <a:t>Team </a:t>
            </a:r>
            <a:r>
              <a:rPr lang="en-SG" sz="1600" b="1" dirty="0">
                <a:latin typeface="Matura MT Script Capitals" panose="03020802060602070202" pitchFamily="66" charset="0"/>
              </a:rPr>
              <a:t>eXi</a:t>
            </a:r>
            <a:endParaRPr lang="en-SG" sz="1600" b="1" dirty="0">
              <a:solidFill>
                <a:schemeClr val="bg2">
                  <a:lumMod val="25000"/>
                </a:schemeClr>
              </a:solidFill>
              <a:latin typeface="Matura MT Script Capitals" panose="03020802060602070202" pitchFamily="66" charset="0"/>
            </a:endParaRPr>
          </a:p>
        </p:txBody>
      </p:sp>
    </p:spTree>
    <p:extLst>
      <p:ext uri="{BB962C8B-B14F-4D97-AF65-F5344CB8AC3E}">
        <p14:creationId xmlns:p14="http://schemas.microsoft.com/office/powerpoint/2010/main" val="4222867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Man">
            <a:extLst>
              <a:ext uri="{FF2B5EF4-FFF2-40B4-BE49-F238E27FC236}">
                <a16:creationId xmlns:a16="http://schemas.microsoft.com/office/drawing/2014/main" id="{97EC02D2-F584-4075-BCD2-CC40FFE36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1708299"/>
            <a:ext cx="744280" cy="744280"/>
          </a:xfrm>
          <a:prstGeom prst="rect">
            <a:avLst/>
          </a:prstGeom>
        </p:spPr>
      </p:pic>
      <p:pic>
        <p:nvPicPr>
          <p:cNvPr id="5" name="Graphic 4" descr="Man">
            <a:extLst>
              <a:ext uri="{FF2B5EF4-FFF2-40B4-BE49-F238E27FC236}">
                <a16:creationId xmlns:a16="http://schemas.microsoft.com/office/drawing/2014/main" id="{F4388AAC-9BAA-46BF-8768-F31B6F6113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2906236"/>
            <a:ext cx="744280" cy="744280"/>
          </a:xfrm>
          <a:prstGeom prst="rect">
            <a:avLst/>
          </a:prstGeom>
        </p:spPr>
      </p:pic>
      <p:pic>
        <p:nvPicPr>
          <p:cNvPr id="6" name="Graphic 5" descr="Man">
            <a:extLst>
              <a:ext uri="{FF2B5EF4-FFF2-40B4-BE49-F238E27FC236}">
                <a16:creationId xmlns:a16="http://schemas.microsoft.com/office/drawing/2014/main" id="{0CDBA9CA-1D30-4254-8BD5-9CEEB852EA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4003160"/>
            <a:ext cx="744280" cy="744280"/>
          </a:xfrm>
          <a:prstGeom prst="rect">
            <a:avLst/>
          </a:prstGeom>
        </p:spPr>
      </p:pic>
      <p:pic>
        <p:nvPicPr>
          <p:cNvPr id="7" name="Graphic 6" descr="Man">
            <a:extLst>
              <a:ext uri="{FF2B5EF4-FFF2-40B4-BE49-F238E27FC236}">
                <a16:creationId xmlns:a16="http://schemas.microsoft.com/office/drawing/2014/main" id="{6FACC1B2-381E-4D67-A5F7-402D1D4643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5222205"/>
            <a:ext cx="744280" cy="744280"/>
          </a:xfrm>
          <a:prstGeom prst="rect">
            <a:avLst/>
          </a:prstGeom>
        </p:spPr>
      </p:pic>
      <p:sp>
        <p:nvSpPr>
          <p:cNvPr id="8" name="TextBox 7">
            <a:extLst>
              <a:ext uri="{FF2B5EF4-FFF2-40B4-BE49-F238E27FC236}">
                <a16:creationId xmlns:a16="http://schemas.microsoft.com/office/drawing/2014/main" id="{E67E18C6-4C3D-46F1-8864-7A4CE592E07F}"/>
              </a:ext>
            </a:extLst>
          </p:cNvPr>
          <p:cNvSpPr txBox="1"/>
          <p:nvPr/>
        </p:nvSpPr>
        <p:spPr>
          <a:xfrm>
            <a:off x="584779" y="2463819"/>
            <a:ext cx="712382" cy="276999"/>
          </a:xfrm>
          <a:prstGeom prst="rect">
            <a:avLst/>
          </a:prstGeom>
          <a:noFill/>
        </p:spPr>
        <p:txBody>
          <a:bodyPr wrap="square" rtlCol="0">
            <a:spAutoFit/>
          </a:bodyPr>
          <a:lstStyle/>
          <a:p>
            <a:r>
              <a:rPr lang="en-US" sz="1200" b="1" dirty="0">
                <a:latin typeface="Bahnschrift" panose="020B0502040204020203" pitchFamily="34" charset="0"/>
              </a:rPr>
              <a:t>Admin</a:t>
            </a:r>
            <a:endParaRPr lang="en-SG" sz="1200" b="1" dirty="0">
              <a:latin typeface="Bahnschrift" panose="020B0502040204020203" pitchFamily="34" charset="0"/>
            </a:endParaRPr>
          </a:p>
        </p:txBody>
      </p:sp>
      <p:sp>
        <p:nvSpPr>
          <p:cNvPr id="9" name="TextBox 8">
            <a:extLst>
              <a:ext uri="{FF2B5EF4-FFF2-40B4-BE49-F238E27FC236}">
                <a16:creationId xmlns:a16="http://schemas.microsoft.com/office/drawing/2014/main" id="{058E7A79-7612-4624-A95F-B8EF988537F1}"/>
              </a:ext>
            </a:extLst>
          </p:cNvPr>
          <p:cNvSpPr txBox="1"/>
          <p:nvPr/>
        </p:nvSpPr>
        <p:spPr>
          <a:xfrm>
            <a:off x="536932" y="3650515"/>
            <a:ext cx="705294" cy="276999"/>
          </a:xfrm>
          <a:prstGeom prst="rect">
            <a:avLst/>
          </a:prstGeom>
          <a:noFill/>
        </p:spPr>
        <p:txBody>
          <a:bodyPr wrap="square" rtlCol="0">
            <a:spAutoFit/>
          </a:bodyPr>
          <a:lstStyle/>
          <a:p>
            <a:r>
              <a:rPr lang="en-US" sz="1200" b="1" dirty="0">
                <a:latin typeface="Bahnschrift" panose="020B0502040204020203" pitchFamily="34" charset="0"/>
              </a:rPr>
              <a:t>Tutors</a:t>
            </a:r>
            <a:endParaRPr lang="en-SG" sz="1200" b="1" dirty="0">
              <a:latin typeface="Bahnschrift" panose="020B0502040204020203" pitchFamily="34" charset="0"/>
            </a:endParaRPr>
          </a:p>
        </p:txBody>
      </p:sp>
      <p:sp>
        <p:nvSpPr>
          <p:cNvPr id="10" name="TextBox 9">
            <a:extLst>
              <a:ext uri="{FF2B5EF4-FFF2-40B4-BE49-F238E27FC236}">
                <a16:creationId xmlns:a16="http://schemas.microsoft.com/office/drawing/2014/main" id="{39E78052-68EE-4944-81A5-E5542647EADC}"/>
              </a:ext>
            </a:extLst>
          </p:cNvPr>
          <p:cNvSpPr txBox="1"/>
          <p:nvPr/>
        </p:nvSpPr>
        <p:spPr>
          <a:xfrm>
            <a:off x="443399" y="4727944"/>
            <a:ext cx="995141" cy="276999"/>
          </a:xfrm>
          <a:prstGeom prst="rect">
            <a:avLst/>
          </a:prstGeom>
          <a:noFill/>
        </p:spPr>
        <p:txBody>
          <a:bodyPr wrap="square" rtlCol="0">
            <a:spAutoFit/>
          </a:bodyPr>
          <a:lstStyle/>
          <a:p>
            <a:r>
              <a:rPr lang="en-US" sz="1200" b="1" dirty="0">
                <a:latin typeface="Bahnschrift" panose="020B0502040204020203" pitchFamily="34" charset="0"/>
              </a:rPr>
              <a:t>Students</a:t>
            </a:r>
            <a:endParaRPr lang="en-SG" sz="1200" b="1" dirty="0">
              <a:latin typeface="Bahnschrift" panose="020B0502040204020203" pitchFamily="34" charset="0"/>
            </a:endParaRPr>
          </a:p>
        </p:txBody>
      </p:sp>
      <p:sp>
        <p:nvSpPr>
          <p:cNvPr id="11" name="TextBox 10">
            <a:extLst>
              <a:ext uri="{FF2B5EF4-FFF2-40B4-BE49-F238E27FC236}">
                <a16:creationId xmlns:a16="http://schemas.microsoft.com/office/drawing/2014/main" id="{E2F1D9C8-376A-4F8D-B2BE-B506B768B97B}"/>
              </a:ext>
            </a:extLst>
          </p:cNvPr>
          <p:cNvSpPr txBox="1"/>
          <p:nvPr/>
        </p:nvSpPr>
        <p:spPr>
          <a:xfrm>
            <a:off x="454724" y="5996129"/>
            <a:ext cx="869710" cy="276999"/>
          </a:xfrm>
          <a:prstGeom prst="rect">
            <a:avLst/>
          </a:prstGeom>
          <a:noFill/>
        </p:spPr>
        <p:txBody>
          <a:bodyPr wrap="square" rtlCol="0">
            <a:spAutoFit/>
          </a:bodyPr>
          <a:lstStyle/>
          <a:p>
            <a:r>
              <a:rPr lang="en-US" sz="1200" b="1" dirty="0">
                <a:latin typeface="Bahnschrift" panose="020B0502040204020203" pitchFamily="34" charset="0"/>
              </a:rPr>
              <a:t>Parents</a:t>
            </a:r>
            <a:endParaRPr lang="en-SG" sz="1200" b="1" dirty="0">
              <a:latin typeface="Bahnschrift" panose="020B0502040204020203" pitchFamily="34" charset="0"/>
            </a:endParaRPr>
          </a:p>
        </p:txBody>
      </p:sp>
      <p:sp>
        <p:nvSpPr>
          <p:cNvPr id="12" name="Rectangle 11">
            <a:extLst>
              <a:ext uri="{FF2B5EF4-FFF2-40B4-BE49-F238E27FC236}">
                <a16:creationId xmlns:a16="http://schemas.microsoft.com/office/drawing/2014/main" id="{BCD06EF4-AB5F-49A8-99CA-C5683E921A9C}"/>
              </a:ext>
            </a:extLst>
          </p:cNvPr>
          <p:cNvSpPr/>
          <p:nvPr/>
        </p:nvSpPr>
        <p:spPr>
          <a:xfrm>
            <a:off x="2902677" y="2080439"/>
            <a:ext cx="3359889" cy="3682408"/>
          </a:xfrm>
          <a:prstGeom prst="rect">
            <a:avLst/>
          </a:prstGeom>
          <a:solidFill>
            <a:schemeClr val="bg1">
              <a:lumMod val="95000"/>
            </a:schemeClr>
          </a:solidFill>
          <a:ln w="38100">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13" name="TextBox 12">
            <a:extLst>
              <a:ext uri="{FF2B5EF4-FFF2-40B4-BE49-F238E27FC236}">
                <a16:creationId xmlns:a16="http://schemas.microsoft.com/office/drawing/2014/main" id="{F5AA701F-2B02-434E-B07C-00EDF74A7E45}"/>
              </a:ext>
            </a:extLst>
          </p:cNvPr>
          <p:cNvSpPr txBox="1"/>
          <p:nvPr/>
        </p:nvSpPr>
        <p:spPr>
          <a:xfrm>
            <a:off x="3636622" y="2067975"/>
            <a:ext cx="1891995" cy="400110"/>
          </a:xfrm>
          <a:prstGeom prst="rect">
            <a:avLst/>
          </a:prstGeom>
          <a:noFill/>
        </p:spPr>
        <p:txBody>
          <a:bodyPr wrap="square" rtlCol="0">
            <a:spAutoFit/>
          </a:bodyPr>
          <a:lstStyle/>
          <a:p>
            <a:r>
              <a:rPr lang="en-US" sz="2000" b="1" dirty="0">
                <a:latin typeface="Bahnschrift" panose="020B0502040204020203" pitchFamily="34" charset="0"/>
              </a:rPr>
              <a:t>Interface Layer</a:t>
            </a:r>
            <a:endParaRPr lang="en-SG" sz="2000" b="1" dirty="0">
              <a:latin typeface="Bahnschrift" panose="020B0502040204020203" pitchFamily="34" charset="0"/>
            </a:endParaRPr>
          </a:p>
        </p:txBody>
      </p:sp>
      <p:pic>
        <p:nvPicPr>
          <p:cNvPr id="14" name="Picture 13">
            <a:extLst>
              <a:ext uri="{FF2B5EF4-FFF2-40B4-BE49-F238E27FC236}">
                <a16:creationId xmlns:a16="http://schemas.microsoft.com/office/drawing/2014/main" id="{B3F4D1BE-DD1F-4050-A999-D547DDE15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573" y="2620063"/>
            <a:ext cx="1069837" cy="1069837"/>
          </a:xfrm>
          <a:prstGeom prst="rect">
            <a:avLst/>
          </a:prstGeom>
        </p:spPr>
      </p:pic>
      <p:pic>
        <p:nvPicPr>
          <p:cNvPr id="15" name="Graphic 14">
            <a:extLst>
              <a:ext uri="{FF2B5EF4-FFF2-40B4-BE49-F238E27FC236}">
                <a16:creationId xmlns:a16="http://schemas.microsoft.com/office/drawing/2014/main" id="{84DE7BA1-EAD4-43D8-93D7-FCC14800F8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6306" y="2595066"/>
            <a:ext cx="1891995" cy="1193949"/>
          </a:xfrm>
          <a:prstGeom prst="rect">
            <a:avLst/>
          </a:prstGeom>
        </p:spPr>
      </p:pic>
      <p:pic>
        <p:nvPicPr>
          <p:cNvPr id="16" name="Picture 15">
            <a:extLst>
              <a:ext uri="{FF2B5EF4-FFF2-40B4-BE49-F238E27FC236}">
                <a16:creationId xmlns:a16="http://schemas.microsoft.com/office/drawing/2014/main" id="{925F8B81-F5E1-4BA8-A4F2-DAF2B0D549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0416" y="4003160"/>
            <a:ext cx="2804409" cy="1345240"/>
          </a:xfrm>
          <a:prstGeom prst="rect">
            <a:avLst/>
          </a:prstGeom>
        </p:spPr>
      </p:pic>
      <p:cxnSp>
        <p:nvCxnSpPr>
          <p:cNvPr id="17" name="Straight Arrow Connector 16">
            <a:extLst>
              <a:ext uri="{FF2B5EF4-FFF2-40B4-BE49-F238E27FC236}">
                <a16:creationId xmlns:a16="http://schemas.microsoft.com/office/drawing/2014/main" id="{449EF88B-F8B6-4F22-BBD5-C249BD4B8300}"/>
              </a:ext>
            </a:extLst>
          </p:cNvPr>
          <p:cNvCxnSpPr>
            <a:cxnSpLocks/>
            <a:stCxn id="4" idx="3"/>
            <a:endCxn id="12" idx="1"/>
          </p:cNvCxnSpPr>
          <p:nvPr/>
        </p:nvCxnSpPr>
        <p:spPr>
          <a:xfrm>
            <a:off x="1261719" y="2080439"/>
            <a:ext cx="1640958" cy="1841204"/>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56E659-ACF7-467D-9D35-D043D84E21FB}"/>
              </a:ext>
            </a:extLst>
          </p:cNvPr>
          <p:cNvCxnSpPr>
            <a:cxnSpLocks/>
            <a:stCxn id="5" idx="3"/>
            <a:endCxn id="12" idx="1"/>
          </p:cNvCxnSpPr>
          <p:nvPr/>
        </p:nvCxnSpPr>
        <p:spPr>
          <a:xfrm>
            <a:off x="1261719" y="3278376"/>
            <a:ext cx="1640958" cy="643267"/>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2F63B74-0090-4E5A-B0BC-A265A7E0A7F1}"/>
              </a:ext>
            </a:extLst>
          </p:cNvPr>
          <p:cNvCxnSpPr>
            <a:cxnSpLocks/>
            <a:stCxn id="6" idx="3"/>
            <a:endCxn id="12" idx="1"/>
          </p:cNvCxnSpPr>
          <p:nvPr/>
        </p:nvCxnSpPr>
        <p:spPr>
          <a:xfrm flipV="1">
            <a:off x="1261719" y="3921643"/>
            <a:ext cx="1640958" cy="453657"/>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6F0AFF6-F2A3-4F07-A9AA-0D367A276F70}"/>
              </a:ext>
            </a:extLst>
          </p:cNvPr>
          <p:cNvCxnSpPr>
            <a:cxnSpLocks/>
            <a:stCxn id="7" idx="3"/>
            <a:endCxn id="12" idx="1"/>
          </p:cNvCxnSpPr>
          <p:nvPr/>
        </p:nvCxnSpPr>
        <p:spPr>
          <a:xfrm flipV="1">
            <a:off x="1261719" y="3921643"/>
            <a:ext cx="1640958" cy="1672702"/>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Monitor">
            <a:extLst>
              <a:ext uri="{FF2B5EF4-FFF2-40B4-BE49-F238E27FC236}">
                <a16:creationId xmlns:a16="http://schemas.microsoft.com/office/drawing/2014/main" id="{EDC98A4D-80DF-4776-9139-9C4BFD86BB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5420" y="5815928"/>
            <a:ext cx="914400" cy="914400"/>
          </a:xfrm>
          <a:prstGeom prst="rect">
            <a:avLst/>
          </a:prstGeom>
        </p:spPr>
      </p:pic>
      <p:cxnSp>
        <p:nvCxnSpPr>
          <p:cNvPr id="22" name="Straight Arrow Connector 21">
            <a:extLst>
              <a:ext uri="{FF2B5EF4-FFF2-40B4-BE49-F238E27FC236}">
                <a16:creationId xmlns:a16="http://schemas.microsoft.com/office/drawing/2014/main" id="{E39C0178-0BA4-40B4-BC7F-6C9A3822FFC5}"/>
              </a:ext>
            </a:extLst>
          </p:cNvPr>
          <p:cNvCxnSpPr/>
          <p:nvPr/>
        </p:nvCxnSpPr>
        <p:spPr>
          <a:xfrm>
            <a:off x="6400789" y="3689900"/>
            <a:ext cx="1089834"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A62881B-2DF5-4E70-AA1F-23E9F624FDA0}"/>
              </a:ext>
            </a:extLst>
          </p:cNvPr>
          <p:cNvSpPr txBox="1"/>
          <p:nvPr/>
        </p:nvSpPr>
        <p:spPr>
          <a:xfrm>
            <a:off x="6351170" y="3373517"/>
            <a:ext cx="1599314" cy="276999"/>
          </a:xfrm>
          <a:prstGeom prst="rect">
            <a:avLst/>
          </a:prstGeom>
          <a:noFill/>
        </p:spPr>
        <p:txBody>
          <a:bodyPr wrap="square" rtlCol="0">
            <a:spAutoFit/>
          </a:bodyPr>
          <a:lstStyle/>
          <a:p>
            <a:r>
              <a:rPr lang="en-US" sz="1200" b="1" dirty="0">
                <a:latin typeface="Bahnschrift" panose="020B0502040204020203" pitchFamily="34" charset="0"/>
              </a:rPr>
              <a:t>HTTP Request</a:t>
            </a:r>
            <a:endParaRPr lang="en-SG" sz="1200" b="1" dirty="0">
              <a:latin typeface="Bahnschrift" panose="020B0502040204020203" pitchFamily="34" charset="0"/>
            </a:endParaRPr>
          </a:p>
        </p:txBody>
      </p:sp>
      <p:cxnSp>
        <p:nvCxnSpPr>
          <p:cNvPr id="24" name="Straight Arrow Connector 23">
            <a:extLst>
              <a:ext uri="{FF2B5EF4-FFF2-40B4-BE49-F238E27FC236}">
                <a16:creationId xmlns:a16="http://schemas.microsoft.com/office/drawing/2014/main" id="{FE673A99-4E64-4AE9-985F-A9C2E6510015}"/>
              </a:ext>
            </a:extLst>
          </p:cNvPr>
          <p:cNvCxnSpPr>
            <a:cxnSpLocks/>
          </p:cNvCxnSpPr>
          <p:nvPr/>
        </p:nvCxnSpPr>
        <p:spPr>
          <a:xfrm flipH="1">
            <a:off x="6400789" y="3856480"/>
            <a:ext cx="1037560"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6F5BAD9-651C-4CFB-B10B-1629BD19F6FD}"/>
              </a:ext>
            </a:extLst>
          </p:cNvPr>
          <p:cNvSpPr txBox="1"/>
          <p:nvPr/>
        </p:nvSpPr>
        <p:spPr>
          <a:xfrm>
            <a:off x="6321837" y="3921643"/>
            <a:ext cx="1599314" cy="276999"/>
          </a:xfrm>
          <a:prstGeom prst="rect">
            <a:avLst/>
          </a:prstGeom>
          <a:noFill/>
        </p:spPr>
        <p:txBody>
          <a:bodyPr wrap="square" rtlCol="0">
            <a:spAutoFit/>
          </a:bodyPr>
          <a:lstStyle/>
          <a:p>
            <a:r>
              <a:rPr lang="en-US" sz="1200" b="1" dirty="0">
                <a:latin typeface="Bahnschrift" panose="020B0502040204020203" pitchFamily="34" charset="0"/>
              </a:rPr>
              <a:t>HTTP Response</a:t>
            </a:r>
            <a:endParaRPr lang="en-SG" sz="1200" b="1" dirty="0">
              <a:latin typeface="Bahnschrift" panose="020B0502040204020203" pitchFamily="34" charset="0"/>
            </a:endParaRPr>
          </a:p>
        </p:txBody>
      </p:sp>
      <p:pic>
        <p:nvPicPr>
          <p:cNvPr id="26" name="Picture 25">
            <a:extLst>
              <a:ext uri="{FF2B5EF4-FFF2-40B4-BE49-F238E27FC236}">
                <a16:creationId xmlns:a16="http://schemas.microsoft.com/office/drawing/2014/main" id="{A5641450-923A-4380-9B22-09A4D82D19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59374" y="3429000"/>
            <a:ext cx="2857500" cy="1318433"/>
          </a:xfrm>
          <a:prstGeom prst="rect">
            <a:avLst/>
          </a:prstGeom>
        </p:spPr>
      </p:pic>
      <p:pic>
        <p:nvPicPr>
          <p:cNvPr id="27" name="Picture 26">
            <a:extLst>
              <a:ext uri="{FF2B5EF4-FFF2-40B4-BE49-F238E27FC236}">
                <a16:creationId xmlns:a16="http://schemas.microsoft.com/office/drawing/2014/main" id="{DFCC5E9C-A1D7-400D-A690-E8E106F576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85941" y="4460982"/>
            <a:ext cx="1331127" cy="887418"/>
          </a:xfrm>
          <a:prstGeom prst="rect">
            <a:avLst/>
          </a:prstGeom>
        </p:spPr>
      </p:pic>
      <p:cxnSp>
        <p:nvCxnSpPr>
          <p:cNvPr id="28" name="Straight Arrow Connector 27">
            <a:extLst>
              <a:ext uri="{FF2B5EF4-FFF2-40B4-BE49-F238E27FC236}">
                <a16:creationId xmlns:a16="http://schemas.microsoft.com/office/drawing/2014/main" id="{79655508-0975-4326-987E-88DB0C863DAA}"/>
              </a:ext>
            </a:extLst>
          </p:cNvPr>
          <p:cNvCxnSpPr>
            <a:cxnSpLocks/>
            <a:stCxn id="27" idx="3"/>
            <a:endCxn id="29" idx="1"/>
          </p:cNvCxnSpPr>
          <p:nvPr/>
        </p:nvCxnSpPr>
        <p:spPr>
          <a:xfrm>
            <a:off x="8917068" y="4904691"/>
            <a:ext cx="562589" cy="0"/>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583DA3E4-8267-417F-9A9A-0416C4E660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79657" y="4326619"/>
            <a:ext cx="1667836" cy="1156143"/>
          </a:xfrm>
          <a:prstGeom prst="rect">
            <a:avLst/>
          </a:prstGeom>
        </p:spPr>
      </p:pic>
      <p:sp>
        <p:nvSpPr>
          <p:cNvPr id="30" name="TextBox 29">
            <a:extLst>
              <a:ext uri="{FF2B5EF4-FFF2-40B4-BE49-F238E27FC236}">
                <a16:creationId xmlns:a16="http://schemas.microsoft.com/office/drawing/2014/main" id="{C4E6CA07-A630-49C9-A46A-0BDF223D84C0}"/>
              </a:ext>
            </a:extLst>
          </p:cNvPr>
          <p:cNvSpPr txBox="1"/>
          <p:nvPr/>
        </p:nvSpPr>
        <p:spPr>
          <a:xfrm>
            <a:off x="8286986" y="5625659"/>
            <a:ext cx="2629887" cy="400110"/>
          </a:xfrm>
          <a:prstGeom prst="rect">
            <a:avLst/>
          </a:prstGeom>
          <a:noFill/>
        </p:spPr>
        <p:txBody>
          <a:bodyPr wrap="square" rtlCol="0">
            <a:spAutoFit/>
          </a:bodyPr>
          <a:lstStyle/>
          <a:p>
            <a:r>
              <a:rPr lang="en-US" sz="2000" b="1" dirty="0">
                <a:latin typeface="Bahnschrift" panose="020B0502040204020203" pitchFamily="34" charset="0"/>
              </a:rPr>
              <a:t>Application Layer</a:t>
            </a:r>
            <a:endParaRPr lang="en-SG" sz="2000" b="1" dirty="0">
              <a:latin typeface="Bahnschrift" panose="020B0502040204020203" pitchFamily="34" charset="0"/>
            </a:endParaRPr>
          </a:p>
        </p:txBody>
      </p:sp>
      <p:pic>
        <p:nvPicPr>
          <p:cNvPr id="31" name="Picture 30">
            <a:extLst>
              <a:ext uri="{FF2B5EF4-FFF2-40B4-BE49-F238E27FC236}">
                <a16:creationId xmlns:a16="http://schemas.microsoft.com/office/drawing/2014/main" id="{F942ADFC-7C73-4054-A2E7-9E55E4E41B4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52084" y="1499709"/>
            <a:ext cx="1428310" cy="568266"/>
          </a:xfrm>
          <a:prstGeom prst="rect">
            <a:avLst/>
          </a:prstGeom>
        </p:spPr>
      </p:pic>
      <p:cxnSp>
        <p:nvCxnSpPr>
          <p:cNvPr id="32" name="Straight Arrow Connector 31">
            <a:extLst>
              <a:ext uri="{FF2B5EF4-FFF2-40B4-BE49-F238E27FC236}">
                <a16:creationId xmlns:a16="http://schemas.microsoft.com/office/drawing/2014/main" id="{0C3DCAD5-8F98-420B-AFBD-97737A4051B9}"/>
              </a:ext>
            </a:extLst>
          </p:cNvPr>
          <p:cNvCxnSpPr>
            <a:cxnSpLocks/>
            <a:stCxn id="31" idx="3"/>
          </p:cNvCxnSpPr>
          <p:nvPr/>
        </p:nvCxnSpPr>
        <p:spPr>
          <a:xfrm>
            <a:off x="8480394" y="1783842"/>
            <a:ext cx="917145" cy="956976"/>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5625502C-3C2B-4CC3-A3DC-0AAFA8EE13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45221" y="968683"/>
            <a:ext cx="1860294" cy="347875"/>
          </a:xfrm>
          <a:prstGeom prst="rect">
            <a:avLst/>
          </a:prstGeom>
        </p:spPr>
      </p:pic>
      <p:cxnSp>
        <p:nvCxnSpPr>
          <p:cNvPr id="34" name="Straight Arrow Connector 33">
            <a:extLst>
              <a:ext uri="{FF2B5EF4-FFF2-40B4-BE49-F238E27FC236}">
                <a16:creationId xmlns:a16="http://schemas.microsoft.com/office/drawing/2014/main" id="{38CF3F6B-8795-4A3F-8462-F0E5FB567677}"/>
              </a:ext>
            </a:extLst>
          </p:cNvPr>
          <p:cNvCxnSpPr>
            <a:cxnSpLocks/>
            <a:stCxn id="33" idx="2"/>
          </p:cNvCxnSpPr>
          <p:nvPr/>
        </p:nvCxnSpPr>
        <p:spPr>
          <a:xfrm flipH="1">
            <a:off x="9397539" y="1316558"/>
            <a:ext cx="277829" cy="1424260"/>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577F55-7C52-40C0-8F76-C72C91E58D58}"/>
              </a:ext>
            </a:extLst>
          </p:cNvPr>
          <p:cNvPicPr>
            <a:picLocks noChangeAspect="1"/>
          </p:cNvPicPr>
          <p:nvPr/>
        </p:nvPicPr>
        <p:blipFill rotWithShape="1">
          <a:blip r:embed="rId16">
            <a:extLst>
              <a:ext uri="{28A0092B-C50C-407E-A947-70E740481C1C}">
                <a14:useLocalDpi xmlns:a14="http://schemas.microsoft.com/office/drawing/2010/main" val="0"/>
              </a:ext>
            </a:extLst>
          </a:blip>
          <a:srcRect t="28666" b="18594"/>
          <a:stretch/>
        </p:blipFill>
        <p:spPr>
          <a:xfrm>
            <a:off x="10689261" y="1523742"/>
            <a:ext cx="1082782" cy="571062"/>
          </a:xfrm>
          <a:prstGeom prst="rect">
            <a:avLst/>
          </a:prstGeom>
        </p:spPr>
      </p:pic>
      <p:cxnSp>
        <p:nvCxnSpPr>
          <p:cNvPr id="36" name="Straight Arrow Connector 35">
            <a:extLst>
              <a:ext uri="{FF2B5EF4-FFF2-40B4-BE49-F238E27FC236}">
                <a16:creationId xmlns:a16="http://schemas.microsoft.com/office/drawing/2014/main" id="{4D34067D-D530-4A2D-9F1D-00C418156BEA}"/>
              </a:ext>
            </a:extLst>
          </p:cNvPr>
          <p:cNvCxnSpPr>
            <a:cxnSpLocks/>
            <a:stCxn id="35" idx="1"/>
          </p:cNvCxnSpPr>
          <p:nvPr/>
        </p:nvCxnSpPr>
        <p:spPr>
          <a:xfrm flipH="1">
            <a:off x="9397539" y="1809273"/>
            <a:ext cx="1291722" cy="931545"/>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AD6A5543-C0CA-4711-BD4E-9F32DD52BEF4}"/>
              </a:ext>
            </a:extLst>
          </p:cNvPr>
          <p:cNvPicPr>
            <a:picLocks noChangeAspect="1"/>
          </p:cNvPicPr>
          <p:nvPr/>
        </p:nvPicPr>
        <p:blipFill rotWithShape="1">
          <a:blip r:embed="rId17">
            <a:extLst>
              <a:ext uri="{28A0092B-C50C-407E-A947-70E740481C1C}">
                <a14:useLocalDpi xmlns:a14="http://schemas.microsoft.com/office/drawing/2010/main" val="0"/>
              </a:ext>
            </a:extLst>
          </a:blip>
          <a:srcRect t="22300"/>
          <a:stretch/>
        </p:blipFill>
        <p:spPr>
          <a:xfrm>
            <a:off x="6735999" y="2740818"/>
            <a:ext cx="5323079" cy="4340141"/>
          </a:xfrm>
          <a:prstGeom prst="rect">
            <a:avLst/>
          </a:prstGeom>
        </p:spPr>
      </p:pic>
      <p:sp>
        <p:nvSpPr>
          <p:cNvPr id="38" name="TextBox 37">
            <a:extLst>
              <a:ext uri="{FF2B5EF4-FFF2-40B4-BE49-F238E27FC236}">
                <a16:creationId xmlns:a16="http://schemas.microsoft.com/office/drawing/2014/main" id="{02719E98-63BB-4387-8C15-9727FE10F890}"/>
              </a:ext>
            </a:extLst>
          </p:cNvPr>
          <p:cNvSpPr txBox="1"/>
          <p:nvPr/>
        </p:nvSpPr>
        <p:spPr>
          <a:xfrm>
            <a:off x="3205142" y="120469"/>
            <a:ext cx="5806318" cy="769441"/>
          </a:xfrm>
          <a:prstGeom prst="rect">
            <a:avLst/>
          </a:prstGeom>
          <a:noFill/>
        </p:spPr>
        <p:txBody>
          <a:bodyPr wrap="square" rtlCol="0">
            <a:spAutoFit/>
          </a:bodyPr>
          <a:lstStyle/>
          <a:p>
            <a:r>
              <a:rPr lang="en-US" sz="4400" b="1" dirty="0">
                <a:latin typeface="Matura MT Script Capitals" panose="03020802060602070202" pitchFamily="66" charset="0"/>
              </a:rPr>
              <a:t>Architecture Diagram</a:t>
            </a:r>
          </a:p>
        </p:txBody>
      </p:sp>
    </p:spTree>
    <p:extLst>
      <p:ext uri="{BB962C8B-B14F-4D97-AF65-F5344CB8AC3E}">
        <p14:creationId xmlns:p14="http://schemas.microsoft.com/office/powerpoint/2010/main" val="15724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F554D2D2-F5FE-45F5-9A51-34AFA92C4BD8}"/>
              </a:ext>
            </a:extLst>
          </p:cNvPr>
          <p:cNvPicPr>
            <a:picLocks noChangeAspect="1"/>
          </p:cNvPicPr>
          <p:nvPr/>
        </p:nvPicPr>
        <p:blipFill>
          <a:blip r:embed="rId2">
            <a:extLst>
              <a:ext uri="{28A0092B-C50C-407E-A947-70E740481C1C}">
                <a14:useLocalDpi xmlns:a14="http://schemas.microsoft.com/office/drawing/2010/main" val="0"/>
              </a:ext>
            </a:extLst>
          </a:blip>
          <a:srcRect t="1173" b="1173"/>
          <a:stretch>
            <a:fillRect/>
          </a:stretch>
        </p:blipFill>
        <p:spPr>
          <a:xfrm>
            <a:off x="1400175" y="360746"/>
            <a:ext cx="179863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Top Corners Rounded 4">
            <a:extLst>
              <a:ext uri="{FF2B5EF4-FFF2-40B4-BE49-F238E27FC236}">
                <a16:creationId xmlns:a16="http://schemas.microsoft.com/office/drawing/2014/main" id="{23D83068-CA91-422B-B309-43F39A5F8265}"/>
              </a:ext>
            </a:extLst>
          </p:cNvPr>
          <p:cNvSpPr/>
          <p:nvPr/>
        </p:nvSpPr>
        <p:spPr>
          <a:xfrm>
            <a:off x="1378366" y="2892640"/>
            <a:ext cx="1809543"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100" dirty="0">
                <a:solidFill>
                  <a:schemeClr val="bg2">
                    <a:lumMod val="25000"/>
                  </a:schemeClr>
                </a:solidFill>
                <a:latin typeface="Bahnschrift" panose="020B0502040204020203" pitchFamily="34" charset="0"/>
              </a:rPr>
              <a:t>Project Manager</a:t>
            </a:r>
          </a:p>
          <a:p>
            <a:pPr marL="285750" indent="-285750">
              <a:buFont typeface="Wingdings" panose="05000000000000000000" pitchFamily="2" charset="2"/>
              <a:buChar char="Ø"/>
            </a:pPr>
            <a:r>
              <a:rPr lang="en-US" sz="1100" dirty="0">
                <a:solidFill>
                  <a:schemeClr val="bg2">
                    <a:lumMod val="25000"/>
                  </a:schemeClr>
                </a:solidFill>
                <a:latin typeface="Bahnschrift" panose="020B0502040204020203" pitchFamily="34" charset="0"/>
              </a:rPr>
              <a:t>Quality Assurance</a:t>
            </a:r>
            <a:endParaRPr lang="en-SG" sz="1100" dirty="0">
              <a:solidFill>
                <a:schemeClr val="bg2">
                  <a:lumMod val="25000"/>
                </a:schemeClr>
              </a:solidFill>
              <a:latin typeface="Bahnschrift" panose="020B0502040204020203" pitchFamily="34" charset="0"/>
            </a:endParaRPr>
          </a:p>
        </p:txBody>
      </p:sp>
      <p:pic>
        <p:nvPicPr>
          <p:cNvPr id="6" name="Picture Placeholder 12">
            <a:extLst>
              <a:ext uri="{FF2B5EF4-FFF2-40B4-BE49-F238E27FC236}">
                <a16:creationId xmlns:a16="http://schemas.microsoft.com/office/drawing/2014/main" id="{121D292D-1CBD-4217-A88A-4F6737C0684C}"/>
              </a:ext>
            </a:extLst>
          </p:cNvPr>
          <p:cNvPicPr>
            <a:picLocks noChangeAspect="1"/>
          </p:cNvPicPr>
          <p:nvPr/>
        </p:nvPicPr>
        <p:blipFill>
          <a:blip r:embed="rId3" cstate="print">
            <a:extLst>
              <a:ext uri="{28A0092B-C50C-407E-A947-70E740481C1C}">
                <a14:useLocalDpi xmlns:a14="http://schemas.microsoft.com/office/drawing/2010/main" val="0"/>
              </a:ext>
            </a:extLst>
          </a:blip>
          <a:srcRect l="11533" r="11533"/>
          <a:stretch>
            <a:fillRect/>
          </a:stretch>
        </p:blipFill>
        <p:spPr>
          <a:xfrm>
            <a:off x="4027490" y="360746"/>
            <a:ext cx="1800225"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Top Corners Rounded 6">
            <a:extLst>
              <a:ext uri="{FF2B5EF4-FFF2-40B4-BE49-F238E27FC236}">
                <a16:creationId xmlns:a16="http://schemas.microsoft.com/office/drawing/2014/main" id="{0EE6BC9C-41A4-4771-B79C-13C1D55F15F6}"/>
              </a:ext>
            </a:extLst>
          </p:cNvPr>
          <p:cNvSpPr/>
          <p:nvPr/>
        </p:nvSpPr>
        <p:spPr>
          <a:xfrm>
            <a:off x="4027488" y="2892641"/>
            <a:ext cx="1773140" cy="423407"/>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Lead Front End Developer</a:t>
            </a:r>
            <a:endParaRPr lang="en-SG" sz="1200" dirty="0">
              <a:solidFill>
                <a:schemeClr val="bg2">
                  <a:lumMod val="25000"/>
                </a:schemeClr>
              </a:solidFill>
              <a:latin typeface="Bahnschrift" panose="020B0502040204020203" pitchFamily="34" charset="0"/>
            </a:endParaRPr>
          </a:p>
        </p:txBody>
      </p:sp>
      <p:pic>
        <p:nvPicPr>
          <p:cNvPr id="8" name="Picture Placeholder 14">
            <a:extLst>
              <a:ext uri="{FF2B5EF4-FFF2-40B4-BE49-F238E27FC236}">
                <a16:creationId xmlns:a16="http://schemas.microsoft.com/office/drawing/2014/main" id="{0DD52AAC-599C-4A63-8CF8-6383E5A5E826}"/>
              </a:ext>
            </a:extLst>
          </p:cNvPr>
          <p:cNvPicPr>
            <a:picLocks noChangeAspect="1"/>
          </p:cNvPicPr>
          <p:nvPr/>
        </p:nvPicPr>
        <p:blipFill>
          <a:blip r:embed="rId4" cstate="print">
            <a:extLst>
              <a:ext uri="{28A0092B-C50C-407E-A947-70E740481C1C}">
                <a14:useLocalDpi xmlns:a14="http://schemas.microsoft.com/office/drawing/2010/main" val="0"/>
              </a:ext>
            </a:extLst>
          </a:blip>
          <a:srcRect l="11567" r="11567"/>
          <a:stretch>
            <a:fillRect/>
          </a:stretch>
        </p:blipFill>
        <p:spPr>
          <a:xfrm>
            <a:off x="6656390" y="360746"/>
            <a:ext cx="1798637"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Rectangle: Top Corners Rounded 8">
            <a:extLst>
              <a:ext uri="{FF2B5EF4-FFF2-40B4-BE49-F238E27FC236}">
                <a16:creationId xmlns:a16="http://schemas.microsoft.com/office/drawing/2014/main" id="{B1D892CD-9EAD-4DEE-BB0F-80CF61F8115B}"/>
              </a:ext>
            </a:extLst>
          </p:cNvPr>
          <p:cNvSpPr/>
          <p:nvPr/>
        </p:nvSpPr>
        <p:spPr>
          <a:xfrm>
            <a:off x="6681885" y="2892641"/>
            <a:ext cx="1773140" cy="423407"/>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Lead Back End Developer</a:t>
            </a:r>
            <a:endParaRPr lang="en-SG" sz="1200" dirty="0">
              <a:solidFill>
                <a:schemeClr val="bg2">
                  <a:lumMod val="25000"/>
                </a:schemeClr>
              </a:solidFill>
              <a:latin typeface="Bahnschrift" panose="020B0502040204020203" pitchFamily="34" charset="0"/>
            </a:endParaRPr>
          </a:p>
        </p:txBody>
      </p:sp>
      <p:pic>
        <p:nvPicPr>
          <p:cNvPr id="10" name="Picture Placeholder 10">
            <a:extLst>
              <a:ext uri="{FF2B5EF4-FFF2-40B4-BE49-F238E27FC236}">
                <a16:creationId xmlns:a16="http://schemas.microsoft.com/office/drawing/2014/main" id="{3B1B9B85-4637-48B9-BCCE-68C973C1A397}"/>
              </a:ext>
            </a:extLst>
          </p:cNvPr>
          <p:cNvPicPr>
            <a:picLocks noChangeAspect="1"/>
          </p:cNvPicPr>
          <p:nvPr/>
        </p:nvPicPr>
        <p:blipFill>
          <a:blip r:embed="rId5" cstate="print">
            <a:extLst>
              <a:ext uri="{28A0092B-C50C-407E-A947-70E740481C1C}">
                <a14:useLocalDpi xmlns:a14="http://schemas.microsoft.com/office/drawing/2010/main" val="0"/>
              </a:ext>
            </a:extLst>
          </a:blip>
          <a:srcRect l="11533" r="11533"/>
          <a:stretch>
            <a:fillRect/>
          </a:stretch>
        </p:blipFill>
        <p:spPr>
          <a:xfrm>
            <a:off x="3511472" y="3659416"/>
            <a:ext cx="1727976" cy="23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Top Corners Rounded 10">
            <a:extLst>
              <a:ext uri="{FF2B5EF4-FFF2-40B4-BE49-F238E27FC236}">
                <a16:creationId xmlns:a16="http://schemas.microsoft.com/office/drawing/2014/main" id="{27003DE0-3A79-4DD2-8B6F-50DD68B20982}"/>
              </a:ext>
            </a:extLst>
          </p:cNvPr>
          <p:cNvSpPr/>
          <p:nvPr/>
        </p:nvSpPr>
        <p:spPr>
          <a:xfrm>
            <a:off x="3488890" y="6131083"/>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Back End Developer</a:t>
            </a:r>
            <a:endParaRPr lang="en-SG" sz="1200" dirty="0">
              <a:solidFill>
                <a:schemeClr val="bg2">
                  <a:lumMod val="25000"/>
                </a:schemeClr>
              </a:solidFill>
              <a:latin typeface="Bahnschrift" panose="020B0502040204020203" pitchFamily="34" charset="0"/>
            </a:endParaRPr>
          </a:p>
        </p:txBody>
      </p:sp>
      <p:pic>
        <p:nvPicPr>
          <p:cNvPr id="12" name="Picture Placeholder 13">
            <a:extLst>
              <a:ext uri="{FF2B5EF4-FFF2-40B4-BE49-F238E27FC236}">
                <a16:creationId xmlns:a16="http://schemas.microsoft.com/office/drawing/2014/main" id="{62FE97C5-9806-4EFF-B8DD-0FF5E9CE02B5}"/>
              </a:ext>
            </a:extLst>
          </p:cNvPr>
          <p:cNvPicPr>
            <a:picLocks noChangeAspect="1"/>
          </p:cNvPicPr>
          <p:nvPr/>
        </p:nvPicPr>
        <p:blipFill>
          <a:blip r:embed="rId6" cstate="print">
            <a:extLst>
              <a:ext uri="{28A0092B-C50C-407E-A947-70E740481C1C}">
                <a14:useLocalDpi xmlns:a14="http://schemas.microsoft.com/office/drawing/2010/main" val="0"/>
              </a:ext>
            </a:extLst>
          </a:blip>
          <a:srcRect t="1257" b="1257"/>
          <a:stretch>
            <a:fillRect/>
          </a:stretch>
        </p:blipFill>
        <p:spPr>
          <a:xfrm>
            <a:off x="6301236" y="3659443"/>
            <a:ext cx="1728192"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Rectangle: Top Corners Rounded 12">
            <a:extLst>
              <a:ext uri="{FF2B5EF4-FFF2-40B4-BE49-F238E27FC236}">
                <a16:creationId xmlns:a16="http://schemas.microsoft.com/office/drawing/2014/main" id="{A8B5D853-F320-49F0-8D7B-609307D8336E}"/>
              </a:ext>
            </a:extLst>
          </p:cNvPr>
          <p:cNvSpPr/>
          <p:nvPr/>
        </p:nvSpPr>
        <p:spPr>
          <a:xfrm>
            <a:off x="6278762" y="6127678"/>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Back End Developer</a:t>
            </a:r>
            <a:endParaRPr lang="en-SG" sz="1200" dirty="0">
              <a:solidFill>
                <a:schemeClr val="bg2">
                  <a:lumMod val="25000"/>
                </a:schemeClr>
              </a:solidFill>
              <a:latin typeface="Bahnschrift" panose="020B0502040204020203" pitchFamily="34" charset="0"/>
            </a:endParaRPr>
          </a:p>
        </p:txBody>
      </p:sp>
      <p:pic>
        <p:nvPicPr>
          <p:cNvPr id="14" name="Picture Placeholder 15">
            <a:extLst>
              <a:ext uri="{FF2B5EF4-FFF2-40B4-BE49-F238E27FC236}">
                <a16:creationId xmlns:a16="http://schemas.microsoft.com/office/drawing/2014/main" id="{A513938D-046A-4679-B175-FCC25D647E91}"/>
              </a:ext>
            </a:extLst>
          </p:cNvPr>
          <p:cNvPicPr>
            <a:picLocks noChangeAspect="1"/>
          </p:cNvPicPr>
          <p:nvPr/>
        </p:nvPicPr>
        <p:blipFill>
          <a:blip r:embed="rId7" cstate="print">
            <a:extLst>
              <a:ext uri="{28A0092B-C50C-407E-A947-70E740481C1C}">
                <a14:useLocalDpi xmlns:a14="http://schemas.microsoft.com/office/drawing/2010/main" val="0"/>
              </a:ext>
            </a:extLst>
          </a:blip>
          <a:srcRect t="1214" b="1214"/>
          <a:stretch>
            <a:fillRect/>
          </a:stretch>
        </p:blipFill>
        <p:spPr>
          <a:xfrm>
            <a:off x="9091216" y="3659443"/>
            <a:ext cx="172666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Rectangle: Top Corners Rounded 14">
            <a:extLst>
              <a:ext uri="{FF2B5EF4-FFF2-40B4-BE49-F238E27FC236}">
                <a16:creationId xmlns:a16="http://schemas.microsoft.com/office/drawing/2014/main" id="{68B63956-D53E-425C-9C2A-F92058B7F600}"/>
              </a:ext>
            </a:extLst>
          </p:cNvPr>
          <p:cNvSpPr/>
          <p:nvPr/>
        </p:nvSpPr>
        <p:spPr>
          <a:xfrm>
            <a:off x="9067980" y="6127678"/>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Deputy Front End Developer</a:t>
            </a:r>
            <a:endParaRPr lang="en-SG" sz="1200" dirty="0">
              <a:solidFill>
                <a:schemeClr val="bg2">
                  <a:lumMod val="25000"/>
                </a:schemeClr>
              </a:solidFill>
              <a:latin typeface="Bahnschrift" panose="020B0502040204020203" pitchFamily="34" charset="0"/>
            </a:endParaRPr>
          </a:p>
        </p:txBody>
      </p:sp>
    </p:spTree>
    <p:extLst>
      <p:ext uri="{BB962C8B-B14F-4D97-AF65-F5344CB8AC3E}">
        <p14:creationId xmlns:p14="http://schemas.microsoft.com/office/powerpoint/2010/main" val="3987038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Attendance Taking</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pic>
        <p:nvPicPr>
          <p:cNvPr id="3" name="Picture 2">
            <a:extLst>
              <a:ext uri="{FF2B5EF4-FFF2-40B4-BE49-F238E27FC236}">
                <a16:creationId xmlns:a16="http://schemas.microsoft.com/office/drawing/2014/main" id="{37CE0B33-24C9-43CF-80B3-82BFF158E786}"/>
              </a:ext>
            </a:extLst>
          </p:cNvPr>
          <p:cNvPicPr>
            <a:picLocks noChangeAspect="1"/>
          </p:cNvPicPr>
          <p:nvPr/>
        </p:nvPicPr>
        <p:blipFill>
          <a:blip r:embed="rId2"/>
          <a:stretch>
            <a:fillRect/>
          </a:stretch>
        </p:blipFill>
        <p:spPr>
          <a:xfrm>
            <a:off x="1260739" y="1134495"/>
            <a:ext cx="9849221" cy="2111625"/>
          </a:xfrm>
          <a:prstGeom prst="rect">
            <a:avLst/>
          </a:prstGeom>
        </p:spPr>
      </p:pic>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74459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82BBC7B1-629A-484C-A13A-0BB300D08696}"/>
              </a:ext>
            </a:extLst>
          </p:cNvPr>
          <p:cNvPicPr>
            <a:picLocks noChangeAspect="1"/>
          </p:cNvPicPr>
          <p:nvPr/>
        </p:nvPicPr>
        <p:blipFill rotWithShape="1">
          <a:blip r:embed="rId2"/>
          <a:srcRect b="583"/>
          <a:stretch/>
        </p:blipFill>
        <p:spPr>
          <a:xfrm>
            <a:off x="1114435" y="1038986"/>
            <a:ext cx="10169261" cy="4776598"/>
          </a:xfrm>
          <a:prstGeom prst="rect">
            <a:avLst/>
          </a:prstGeom>
        </p:spPr>
      </p:pic>
    </p:spTree>
    <p:extLst>
      <p:ext uri="{BB962C8B-B14F-4D97-AF65-F5344CB8AC3E}">
        <p14:creationId xmlns:p14="http://schemas.microsoft.com/office/powerpoint/2010/main" val="1237466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Grades Tracking</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45B16757-E0D8-48DB-A010-D05A1F3DF850}"/>
              </a:ext>
            </a:extLst>
          </p:cNvPr>
          <p:cNvPicPr>
            <a:picLocks noChangeAspect="1"/>
          </p:cNvPicPr>
          <p:nvPr/>
        </p:nvPicPr>
        <p:blipFill>
          <a:blip r:embed="rId2"/>
          <a:stretch>
            <a:fillRect/>
          </a:stretch>
        </p:blipFill>
        <p:spPr>
          <a:xfrm>
            <a:off x="1114435" y="1031561"/>
            <a:ext cx="10105253" cy="2380861"/>
          </a:xfrm>
          <a:prstGeom prst="rect">
            <a:avLst/>
          </a:prstGeom>
        </p:spPr>
      </p:pic>
    </p:spTree>
    <p:extLst>
      <p:ext uri="{BB962C8B-B14F-4D97-AF65-F5344CB8AC3E}">
        <p14:creationId xmlns:p14="http://schemas.microsoft.com/office/powerpoint/2010/main" val="851164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CF205F2B-9EB6-4C65-AF63-610587F06830}"/>
              </a:ext>
            </a:extLst>
          </p:cNvPr>
          <p:cNvPicPr>
            <a:picLocks noChangeAspect="1"/>
          </p:cNvPicPr>
          <p:nvPr/>
        </p:nvPicPr>
        <p:blipFill>
          <a:blip r:embed="rId2"/>
          <a:stretch>
            <a:fillRect/>
          </a:stretch>
        </p:blipFill>
        <p:spPr>
          <a:xfrm>
            <a:off x="1114434" y="1094232"/>
            <a:ext cx="10059533" cy="4666488"/>
          </a:xfrm>
          <a:prstGeom prst="rect">
            <a:avLst/>
          </a:prstGeom>
        </p:spPr>
      </p:pic>
    </p:spTree>
    <p:extLst>
      <p:ext uri="{BB962C8B-B14F-4D97-AF65-F5344CB8AC3E}">
        <p14:creationId xmlns:p14="http://schemas.microsoft.com/office/powerpoint/2010/main" val="2156445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Schedule Creation</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ECD264A5-6993-4AB3-9C80-64507FD30762}"/>
              </a:ext>
            </a:extLst>
          </p:cNvPr>
          <p:cNvPicPr>
            <a:picLocks noChangeAspect="1"/>
          </p:cNvPicPr>
          <p:nvPr/>
        </p:nvPicPr>
        <p:blipFill>
          <a:blip r:embed="rId2"/>
          <a:stretch>
            <a:fillRect/>
          </a:stretch>
        </p:blipFill>
        <p:spPr>
          <a:xfrm>
            <a:off x="1114435" y="1044893"/>
            <a:ext cx="10104855" cy="2368205"/>
          </a:xfrm>
          <a:prstGeom prst="rect">
            <a:avLst/>
          </a:prstGeom>
        </p:spPr>
      </p:pic>
    </p:spTree>
    <p:extLst>
      <p:ext uri="{BB962C8B-B14F-4D97-AF65-F5344CB8AC3E}">
        <p14:creationId xmlns:p14="http://schemas.microsoft.com/office/powerpoint/2010/main" val="373211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708EFB7F-473D-4415-8C80-2F53FE7BFFDE}"/>
              </a:ext>
            </a:extLst>
          </p:cNvPr>
          <p:cNvPicPr>
            <a:picLocks noChangeAspect="1"/>
          </p:cNvPicPr>
          <p:nvPr/>
        </p:nvPicPr>
        <p:blipFill>
          <a:blip r:embed="rId2"/>
          <a:stretch>
            <a:fillRect/>
          </a:stretch>
        </p:blipFill>
        <p:spPr>
          <a:xfrm>
            <a:off x="1011365" y="1049572"/>
            <a:ext cx="10215878" cy="4802588"/>
          </a:xfrm>
          <a:prstGeom prst="rect">
            <a:avLst/>
          </a:prstGeom>
        </p:spPr>
      </p:pic>
    </p:spTree>
    <p:extLst>
      <p:ext uri="{BB962C8B-B14F-4D97-AF65-F5344CB8AC3E}">
        <p14:creationId xmlns:p14="http://schemas.microsoft.com/office/powerpoint/2010/main" val="1640348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Student Payment</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591E25E4-AFE9-4521-A105-2CDAC4EFF5CD}"/>
              </a:ext>
            </a:extLst>
          </p:cNvPr>
          <p:cNvPicPr>
            <a:picLocks noChangeAspect="1"/>
          </p:cNvPicPr>
          <p:nvPr/>
        </p:nvPicPr>
        <p:blipFill>
          <a:blip r:embed="rId2"/>
          <a:stretch>
            <a:fillRect/>
          </a:stretch>
        </p:blipFill>
        <p:spPr>
          <a:xfrm>
            <a:off x="1114435" y="1024227"/>
            <a:ext cx="10120758" cy="2404773"/>
          </a:xfrm>
          <a:prstGeom prst="rect">
            <a:avLst/>
          </a:prstGeom>
        </p:spPr>
      </p:pic>
    </p:spTree>
    <p:extLst>
      <p:ext uri="{BB962C8B-B14F-4D97-AF65-F5344CB8AC3E}">
        <p14:creationId xmlns:p14="http://schemas.microsoft.com/office/powerpoint/2010/main" val="2267236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9B1255FA-5428-48ED-9399-ED57742C7913}"/>
              </a:ext>
            </a:extLst>
          </p:cNvPr>
          <p:cNvPicPr>
            <a:picLocks noChangeAspect="1"/>
          </p:cNvPicPr>
          <p:nvPr/>
        </p:nvPicPr>
        <p:blipFill>
          <a:blip r:embed="rId2"/>
          <a:stretch>
            <a:fillRect/>
          </a:stretch>
        </p:blipFill>
        <p:spPr>
          <a:xfrm>
            <a:off x="1173604" y="1086347"/>
            <a:ext cx="10005930" cy="4734008"/>
          </a:xfrm>
          <a:prstGeom prst="rect">
            <a:avLst/>
          </a:prstGeom>
        </p:spPr>
      </p:pic>
    </p:spTree>
    <p:extLst>
      <p:ext uri="{BB962C8B-B14F-4D97-AF65-F5344CB8AC3E}">
        <p14:creationId xmlns:p14="http://schemas.microsoft.com/office/powerpoint/2010/main" val="3514526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Student Sign Up</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4228106"/>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0062" y="227052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4BE0DF48-0718-4AB9-9E9A-1425E982A648}"/>
              </a:ext>
            </a:extLst>
          </p:cNvPr>
          <p:cNvPicPr>
            <a:picLocks noChangeAspect="1"/>
          </p:cNvPicPr>
          <p:nvPr/>
        </p:nvPicPr>
        <p:blipFill>
          <a:blip r:embed="rId2"/>
          <a:stretch>
            <a:fillRect/>
          </a:stretch>
        </p:blipFill>
        <p:spPr>
          <a:xfrm>
            <a:off x="1058776" y="1104900"/>
            <a:ext cx="10088953" cy="3785152"/>
          </a:xfrm>
          <a:prstGeom prst="rect">
            <a:avLst/>
          </a:prstGeom>
        </p:spPr>
      </p:pic>
    </p:spTree>
    <p:extLst>
      <p:ext uri="{BB962C8B-B14F-4D97-AF65-F5344CB8AC3E}">
        <p14:creationId xmlns:p14="http://schemas.microsoft.com/office/powerpoint/2010/main" val="1800809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FAF630A6-78D5-41DF-A8EF-8D78D3BB3B33}"/>
              </a:ext>
            </a:extLst>
          </p:cNvPr>
          <p:cNvPicPr>
            <a:picLocks noChangeAspect="1"/>
          </p:cNvPicPr>
          <p:nvPr/>
        </p:nvPicPr>
        <p:blipFill>
          <a:blip r:embed="rId2"/>
          <a:stretch>
            <a:fillRect/>
          </a:stretch>
        </p:blipFill>
        <p:spPr>
          <a:xfrm>
            <a:off x="1187312" y="1087796"/>
            <a:ext cx="10031978" cy="4708705"/>
          </a:xfrm>
          <a:prstGeom prst="rect">
            <a:avLst/>
          </a:prstGeom>
        </p:spPr>
      </p:pic>
    </p:spTree>
    <p:extLst>
      <p:ext uri="{BB962C8B-B14F-4D97-AF65-F5344CB8AC3E}">
        <p14:creationId xmlns:p14="http://schemas.microsoft.com/office/powerpoint/2010/main" val="798518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4AA5ED-B481-4654-944A-4313B0B08643}"/>
              </a:ext>
            </a:extLst>
          </p:cNvPr>
          <p:cNvSpPr txBox="1"/>
          <p:nvPr/>
        </p:nvSpPr>
        <p:spPr>
          <a:xfrm>
            <a:off x="4833358" y="640615"/>
            <a:ext cx="2525283"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Our Project</a:t>
            </a:r>
          </a:p>
        </p:txBody>
      </p:sp>
      <p:sp>
        <p:nvSpPr>
          <p:cNvPr id="6" name="TextBox 5">
            <a:extLst>
              <a:ext uri="{FF2B5EF4-FFF2-40B4-BE49-F238E27FC236}">
                <a16:creationId xmlns:a16="http://schemas.microsoft.com/office/drawing/2014/main" id="{B9E597C9-E15A-4917-B228-01CFE89F9623}"/>
              </a:ext>
            </a:extLst>
          </p:cNvPr>
          <p:cNvSpPr txBox="1"/>
          <p:nvPr/>
        </p:nvSpPr>
        <p:spPr>
          <a:xfrm>
            <a:off x="1438048" y="1580799"/>
            <a:ext cx="9315902" cy="1631216"/>
          </a:xfrm>
          <a:prstGeom prst="rect">
            <a:avLst/>
          </a:prstGeom>
          <a:noFill/>
        </p:spPr>
        <p:txBody>
          <a:bodyPr wrap="square" rtlCol="0">
            <a:spAutoFit/>
          </a:bodyPr>
          <a:lstStyle/>
          <a:p>
            <a:r>
              <a:rPr lang="en-US" sz="2000" dirty="0">
                <a:solidFill>
                  <a:schemeClr val="bg2">
                    <a:lumMod val="25000"/>
                  </a:schemeClr>
                </a:solidFill>
                <a:latin typeface="Bahnschrift" panose="020B0502040204020203" pitchFamily="34" charset="0"/>
              </a:rPr>
              <a:t>We will be building an integrated Web Application which aims to support the operations management of the centre and the administrative duties that are to be carried out by the tutors on a daily basis, provide a platform for parents to monitor the performance of their children and to encourage the students to work harder through the implementation of a Reward System.</a:t>
            </a:r>
          </a:p>
        </p:txBody>
      </p:sp>
    </p:spTree>
    <p:extLst>
      <p:ext uri="{BB962C8B-B14F-4D97-AF65-F5344CB8AC3E}">
        <p14:creationId xmlns:p14="http://schemas.microsoft.com/office/powerpoint/2010/main" val="1022496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Tutor Payment</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3083118"/>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32503" y="1683291"/>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CBD15CCA-9FDA-4CE1-872C-1DAB7EB5D57D}"/>
              </a:ext>
            </a:extLst>
          </p:cNvPr>
          <p:cNvPicPr>
            <a:picLocks noChangeAspect="1"/>
          </p:cNvPicPr>
          <p:nvPr/>
        </p:nvPicPr>
        <p:blipFill>
          <a:blip r:embed="rId2"/>
          <a:stretch>
            <a:fillRect/>
          </a:stretch>
        </p:blipFill>
        <p:spPr>
          <a:xfrm>
            <a:off x="1109569" y="1105049"/>
            <a:ext cx="10115550" cy="2619375"/>
          </a:xfrm>
          <a:prstGeom prst="rect">
            <a:avLst/>
          </a:prstGeom>
        </p:spPr>
      </p:pic>
    </p:spTree>
    <p:extLst>
      <p:ext uri="{BB962C8B-B14F-4D97-AF65-F5344CB8AC3E}">
        <p14:creationId xmlns:p14="http://schemas.microsoft.com/office/powerpoint/2010/main" val="1663023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2FB56205-C94B-40F7-B150-53EBFD97E241}"/>
              </a:ext>
            </a:extLst>
          </p:cNvPr>
          <p:cNvPicPr>
            <a:picLocks noChangeAspect="1"/>
          </p:cNvPicPr>
          <p:nvPr/>
        </p:nvPicPr>
        <p:blipFill>
          <a:blip r:embed="rId2"/>
          <a:stretch>
            <a:fillRect/>
          </a:stretch>
        </p:blipFill>
        <p:spPr>
          <a:xfrm>
            <a:off x="1241107" y="1052968"/>
            <a:ext cx="9970232" cy="4807143"/>
          </a:xfrm>
          <a:prstGeom prst="rect">
            <a:avLst/>
          </a:prstGeom>
        </p:spPr>
      </p:pic>
    </p:spTree>
    <p:extLst>
      <p:ext uri="{BB962C8B-B14F-4D97-AF65-F5344CB8AC3E}">
        <p14:creationId xmlns:p14="http://schemas.microsoft.com/office/powerpoint/2010/main" val="849925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EB036B-533D-4393-A983-8F06BCAFB27A}"/>
              </a:ext>
            </a:extLst>
          </p:cNvPr>
          <p:cNvSpPr txBox="1"/>
          <p:nvPr/>
        </p:nvSpPr>
        <p:spPr>
          <a:xfrm>
            <a:off x="4911639" y="261832"/>
            <a:ext cx="2368722" cy="769441"/>
          </a:xfrm>
          <a:prstGeom prst="rect">
            <a:avLst/>
          </a:prstGeom>
          <a:noFill/>
        </p:spPr>
        <p:txBody>
          <a:bodyPr wrap="square" rtlCol="0">
            <a:spAutoFit/>
          </a:bodyPr>
          <a:lstStyle/>
          <a:p>
            <a:r>
              <a:rPr lang="en-US" sz="4400" b="1" dirty="0">
                <a:latin typeface="Matura MT Script Capitals" panose="03020802060602070202" pitchFamily="66" charset="0"/>
              </a:rPr>
              <a:t>Scenario</a:t>
            </a:r>
          </a:p>
        </p:txBody>
      </p:sp>
      <p:sp>
        <p:nvSpPr>
          <p:cNvPr id="6" name="TextBox 5">
            <a:extLst>
              <a:ext uri="{FF2B5EF4-FFF2-40B4-BE49-F238E27FC236}">
                <a16:creationId xmlns:a16="http://schemas.microsoft.com/office/drawing/2014/main" id="{09833E7E-A912-47E2-94A8-274A7549AD9E}"/>
              </a:ext>
            </a:extLst>
          </p:cNvPr>
          <p:cNvSpPr txBox="1"/>
          <p:nvPr/>
        </p:nvSpPr>
        <p:spPr>
          <a:xfrm>
            <a:off x="931021" y="1252619"/>
            <a:ext cx="10329957" cy="1200329"/>
          </a:xfrm>
          <a:prstGeom prst="rect">
            <a:avLst/>
          </a:prstGeom>
          <a:noFill/>
        </p:spPr>
        <p:txBody>
          <a:bodyPr wrap="square" rtlCol="0">
            <a:spAutoFit/>
          </a:bodyPr>
          <a:lstStyle/>
          <a:p>
            <a:r>
              <a:rPr lang="en-US" dirty="0">
                <a:latin typeface="Bahnschrift" panose="020B0502040204020203" pitchFamily="34" charset="0"/>
              </a:rPr>
              <a:t>Edwin has the intentions of opening up a new branch in Yew Tee. After he has settled the location and staff for the new branch. Edwin proceeds to create a new Branch Record in the Portal and imports all the relevant staff details into the Portal. No longer has he need to migrate the necessary information one by one and that has saved him so much time!</a:t>
            </a:r>
          </a:p>
        </p:txBody>
      </p:sp>
    </p:spTree>
    <p:extLst>
      <p:ext uri="{BB962C8B-B14F-4D97-AF65-F5344CB8AC3E}">
        <p14:creationId xmlns:p14="http://schemas.microsoft.com/office/powerpoint/2010/main" val="284379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DAFE74-03BA-4C6E-A8B6-CBC5B13E82CC}"/>
              </a:ext>
            </a:extLst>
          </p:cNvPr>
          <p:cNvSpPr txBox="1"/>
          <p:nvPr/>
        </p:nvSpPr>
        <p:spPr>
          <a:xfrm>
            <a:off x="931021" y="573309"/>
            <a:ext cx="10329957" cy="4524315"/>
          </a:xfrm>
          <a:prstGeom prst="rect">
            <a:avLst/>
          </a:prstGeom>
          <a:noFill/>
        </p:spPr>
        <p:txBody>
          <a:bodyPr wrap="square" rtlCol="0">
            <a:spAutoFit/>
          </a:bodyPr>
          <a:lstStyle/>
          <a:p>
            <a:r>
              <a:rPr lang="en-US" dirty="0">
                <a:latin typeface="Bahnschrift" panose="020B0502040204020203" pitchFamily="34" charset="0"/>
              </a:rPr>
              <a:t>Mrs Goh is feeling really worried these days because Timmy is not performing well in school and the teacher has already feedbacked multiple times regarding Timmy’s difficulty in catching up with the class and the lack of motivation from Timmy to achieve better results. After much consideration, Mrs Goh has decided to visit the tuition centre, Stepping Stones Learning Centre, recommended by her friends in their </a:t>
            </a:r>
            <a:r>
              <a:rPr lang="en-US" dirty="0" err="1">
                <a:latin typeface="Bahnschrift" panose="020B0502040204020203" pitchFamily="34" charset="0"/>
              </a:rPr>
              <a:t>neighbourhood</a:t>
            </a:r>
            <a:r>
              <a:rPr lang="en-US" dirty="0">
                <a:latin typeface="Bahnschrift" panose="020B0502040204020203" pitchFamily="34" charset="0"/>
              </a:rPr>
              <a:t> area to seek help in improving Timmy’s academic results. Upon entering the Centre, Mrs Goh was greeted welcomingly by Jim, the Branch Administrator of the Bukit Panjang branch. Mrs Goh and Jim proceeds to have a discussion over Timmy’s needs. Through the discussion, Mrs Goh understands that the Centre has a platform for parents to keep track of the students’ progress and this is what Mrs Goh is looking for! Being a working lady, Mrs Goh has to juggle both work and family life and often finds it tough to keep an eye on Timmy’s progress. With the Portal, Mrs Goh could retrieve Timmy’s results on the go and that would save her a lot of time and effort! Upon agreeing on the classes that Timmy would be enrolled in, Jim explained the agreement that would have to be uphold between the Centre and Mrs Goh and proceed to enter the particulars of Timmy into the Portal. Upon successful sign up, Mrs Goh proceeds to make her payment which Jim then generates a receipt for Mrs Goh. While generating the receipt, the Financial Report gets updated and the Payment Tracking gets updated. Jim no longer has to update multiple documents separately!</a:t>
            </a:r>
            <a:endParaRPr lang="en-SG" dirty="0">
              <a:latin typeface="Bahnschrift" panose="020B0502040204020203" pitchFamily="34" charset="0"/>
            </a:endParaRPr>
          </a:p>
        </p:txBody>
      </p:sp>
    </p:spTree>
    <p:extLst>
      <p:ext uri="{BB962C8B-B14F-4D97-AF65-F5344CB8AC3E}">
        <p14:creationId xmlns:p14="http://schemas.microsoft.com/office/powerpoint/2010/main" val="3566761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2927B4B-8097-443F-9B3B-2D1DB85DDA14}"/>
              </a:ext>
            </a:extLst>
          </p:cNvPr>
          <p:cNvSpPr txBox="1"/>
          <p:nvPr/>
        </p:nvSpPr>
        <p:spPr>
          <a:xfrm>
            <a:off x="931021" y="445293"/>
            <a:ext cx="10329957" cy="3139321"/>
          </a:xfrm>
          <a:prstGeom prst="rect">
            <a:avLst/>
          </a:prstGeom>
          <a:noFill/>
        </p:spPr>
        <p:txBody>
          <a:bodyPr wrap="square" rtlCol="0">
            <a:spAutoFit/>
          </a:bodyPr>
          <a:lstStyle/>
          <a:p>
            <a:r>
              <a:rPr lang="en-US" dirty="0">
                <a:latin typeface="Bahnschrift" panose="020B0502040204020203" pitchFamily="34" charset="0"/>
              </a:rPr>
              <a:t>Timmy knows that he is not performing as well in school. He puts in a lot of effort but his efforts does not seem to get recognized because his results are not showing drastic improvements. After a period of time, Timmy gets demoralized and has decided that since his efforts does not show, why should he put in so much effort? However, Mrs Goh was really concerned about his academic standing and hence suggest that they could visit the tuition centre in their neighborhood. Timmy was reluctant to the idea of tuition but could not refute his mother’s request and hence the both of them proceeded to Stepping Stones Learning Centre. Upon meeting Jim, Timmy understands that there is a reward system implemented in Stepping Stones Learning Centre and learns that rewards are not just awarded based on academic improvements but other factors as well. As a child, Timmy gets really excited over the possibility of gifts and hence was delighted to give the centre a try. He vows to study hard and redeem as many gifts as possible from the centre!</a:t>
            </a:r>
            <a:endParaRPr lang="en-SG" dirty="0">
              <a:latin typeface="Bahnschrift" panose="020B0502040204020203" pitchFamily="34" charset="0"/>
            </a:endParaRPr>
          </a:p>
        </p:txBody>
      </p:sp>
    </p:spTree>
    <p:extLst>
      <p:ext uri="{BB962C8B-B14F-4D97-AF65-F5344CB8AC3E}">
        <p14:creationId xmlns:p14="http://schemas.microsoft.com/office/powerpoint/2010/main" val="1692771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BE9736-BD67-4D46-AF08-E9BE07B97259}"/>
              </a:ext>
            </a:extLst>
          </p:cNvPr>
          <p:cNvSpPr txBox="1"/>
          <p:nvPr/>
        </p:nvSpPr>
        <p:spPr>
          <a:xfrm>
            <a:off x="931021" y="944261"/>
            <a:ext cx="10329957" cy="2585323"/>
          </a:xfrm>
          <a:prstGeom prst="rect">
            <a:avLst/>
          </a:prstGeom>
          <a:noFill/>
        </p:spPr>
        <p:txBody>
          <a:bodyPr wrap="square" rtlCol="0">
            <a:spAutoFit/>
          </a:bodyPr>
          <a:lstStyle/>
          <a:p>
            <a:r>
              <a:rPr lang="en-US" dirty="0">
                <a:latin typeface="Bahnschrift" panose="020B0502040204020203" pitchFamily="34" charset="0"/>
              </a:rPr>
              <a:t>Due to the school examinations closing by, Ms Stacy has been really busy reviewing her student</a:t>
            </a:r>
            <a:r>
              <a:rPr lang="en-SG" dirty="0">
                <a:latin typeface="Bahnschrift" panose="020B0502040204020203" pitchFamily="34" charset="0"/>
              </a:rPr>
              <a:t>s’ assignments and grading the Centre test papers while preparing for lesson materials. In the past, she often gets so busy that she would forget to take attendances for the classes. However, with the implementation of the Portal, Ms Stacy would be reminded of it when she visits the dashboard upon her login into the Portal and she never has to forget about attendance taking again! Timmy is currently taking English and Mathematics in the Centre under Ms Stacy, when the results are released, Ms Stacy would simply retrieve Timmy from the student list and proceeds to update his results accordingly. No longer would she have to flip through stacks of papers to find the particular grades sheet for Timmy!</a:t>
            </a:r>
            <a:endParaRPr lang="en-US" dirty="0">
              <a:latin typeface="Bahnschrift" panose="020B0502040204020203" pitchFamily="34" charset="0"/>
            </a:endParaRPr>
          </a:p>
        </p:txBody>
      </p:sp>
    </p:spTree>
    <p:extLst>
      <p:ext uri="{BB962C8B-B14F-4D97-AF65-F5344CB8AC3E}">
        <p14:creationId xmlns:p14="http://schemas.microsoft.com/office/powerpoint/2010/main" val="3580840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1D106A-82B6-41DB-90F6-0088113B22F7}"/>
              </a:ext>
            </a:extLst>
          </p:cNvPr>
          <p:cNvSpPr txBox="1"/>
          <p:nvPr/>
        </p:nvSpPr>
        <p:spPr>
          <a:xfrm>
            <a:off x="3408319" y="334984"/>
            <a:ext cx="5375361" cy="769441"/>
          </a:xfrm>
          <a:prstGeom prst="rect">
            <a:avLst/>
          </a:prstGeom>
          <a:noFill/>
        </p:spPr>
        <p:txBody>
          <a:bodyPr wrap="square" rtlCol="0">
            <a:spAutoFit/>
          </a:bodyPr>
          <a:lstStyle/>
          <a:p>
            <a:r>
              <a:rPr lang="en-US" sz="4400" b="1" dirty="0">
                <a:latin typeface="Matura MT Script Capitals" panose="03020802060602070202" pitchFamily="66" charset="0"/>
              </a:rPr>
              <a:t>Change Management</a:t>
            </a:r>
          </a:p>
        </p:txBody>
      </p:sp>
      <p:sp>
        <p:nvSpPr>
          <p:cNvPr id="5" name="Rectangle: Rounded Corners 4">
            <a:extLst>
              <a:ext uri="{FF2B5EF4-FFF2-40B4-BE49-F238E27FC236}">
                <a16:creationId xmlns:a16="http://schemas.microsoft.com/office/drawing/2014/main" id="{EE1A536B-82EB-46C6-B225-22BA5562D31C}"/>
              </a:ext>
            </a:extLst>
          </p:cNvPr>
          <p:cNvSpPr/>
          <p:nvPr/>
        </p:nvSpPr>
        <p:spPr>
          <a:xfrm>
            <a:off x="2139696"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Change requests initiated by stakeholders</a:t>
            </a:r>
            <a:endParaRPr lang="en-SG" sz="1400" dirty="0">
              <a:solidFill>
                <a:schemeClr val="tx1"/>
              </a:solidFill>
              <a:latin typeface="Bahnschrift" panose="020B0502040204020203" pitchFamily="34" charset="0"/>
            </a:endParaRPr>
          </a:p>
        </p:txBody>
      </p:sp>
      <p:sp>
        <p:nvSpPr>
          <p:cNvPr id="8" name="Rectangle: Rounded Corners 7">
            <a:extLst>
              <a:ext uri="{FF2B5EF4-FFF2-40B4-BE49-F238E27FC236}">
                <a16:creationId xmlns:a16="http://schemas.microsoft.com/office/drawing/2014/main" id="{81B9E781-E70E-4377-BB51-E865BA21E84B}"/>
              </a:ext>
            </a:extLst>
          </p:cNvPr>
          <p:cNvSpPr/>
          <p:nvPr/>
        </p:nvSpPr>
        <p:spPr>
          <a:xfrm>
            <a:off x="5038344"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Define extent of change &amp; estimate resources required</a:t>
            </a:r>
            <a:endParaRPr lang="en-SG" sz="1400" dirty="0">
              <a:solidFill>
                <a:schemeClr val="tx1"/>
              </a:solidFill>
              <a:latin typeface="Bahnschrift" panose="020B0502040204020203" pitchFamily="34" charset="0"/>
            </a:endParaRPr>
          </a:p>
        </p:txBody>
      </p:sp>
      <p:cxnSp>
        <p:nvCxnSpPr>
          <p:cNvPr id="7" name="Straight Arrow Connector 6">
            <a:extLst>
              <a:ext uri="{FF2B5EF4-FFF2-40B4-BE49-F238E27FC236}">
                <a16:creationId xmlns:a16="http://schemas.microsoft.com/office/drawing/2014/main" id="{C53478E6-8F2A-4374-8338-DC6903C59131}"/>
              </a:ext>
            </a:extLst>
          </p:cNvPr>
          <p:cNvCxnSpPr>
            <a:cxnSpLocks/>
            <a:stCxn id="5" idx="3"/>
            <a:endCxn id="8" idx="1"/>
          </p:cNvCxnSpPr>
          <p:nvPr/>
        </p:nvCxnSpPr>
        <p:spPr>
          <a:xfrm>
            <a:off x="4224528" y="1889522"/>
            <a:ext cx="813816"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F059DE31-FF6F-4895-A731-7CC06033C94C}"/>
              </a:ext>
            </a:extLst>
          </p:cNvPr>
          <p:cNvSpPr/>
          <p:nvPr/>
        </p:nvSpPr>
        <p:spPr>
          <a:xfrm>
            <a:off x="7936992"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Determine priority and impact of change request</a:t>
            </a:r>
            <a:endParaRPr lang="en-SG" sz="1400" dirty="0">
              <a:solidFill>
                <a:schemeClr val="tx1"/>
              </a:solidFill>
              <a:latin typeface="Bahnschrift" panose="020B0502040204020203" pitchFamily="34" charset="0"/>
            </a:endParaRPr>
          </a:p>
        </p:txBody>
      </p:sp>
      <p:cxnSp>
        <p:nvCxnSpPr>
          <p:cNvPr id="12" name="Straight Arrow Connector 11">
            <a:extLst>
              <a:ext uri="{FF2B5EF4-FFF2-40B4-BE49-F238E27FC236}">
                <a16:creationId xmlns:a16="http://schemas.microsoft.com/office/drawing/2014/main" id="{CC3A1939-DAC9-426C-81EF-421FFB62CEF9}"/>
              </a:ext>
            </a:extLst>
          </p:cNvPr>
          <p:cNvCxnSpPr>
            <a:cxnSpLocks/>
            <a:stCxn id="8" idx="3"/>
            <a:endCxn id="11" idx="1"/>
          </p:cNvCxnSpPr>
          <p:nvPr/>
        </p:nvCxnSpPr>
        <p:spPr>
          <a:xfrm>
            <a:off x="7123176" y="1889522"/>
            <a:ext cx="813816"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1A262454-98FC-4C11-ADB5-95DAB4432AB7}"/>
              </a:ext>
            </a:extLst>
          </p:cNvPr>
          <p:cNvSpPr/>
          <p:nvPr/>
        </p:nvSpPr>
        <p:spPr>
          <a:xfrm>
            <a:off x="7936991" y="2811779"/>
            <a:ext cx="2084833" cy="1508760"/>
          </a:xfrm>
          <a:prstGeom prst="diamond">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Accept or reject the request</a:t>
            </a:r>
            <a:endParaRPr lang="en-SG" sz="1400" dirty="0">
              <a:solidFill>
                <a:schemeClr val="tx1"/>
              </a:solidFill>
              <a:latin typeface="Bahnschrift" panose="020B0502040204020203" pitchFamily="34" charset="0"/>
            </a:endParaRPr>
          </a:p>
        </p:txBody>
      </p:sp>
      <p:cxnSp>
        <p:nvCxnSpPr>
          <p:cNvPr id="17" name="Straight Arrow Connector 16">
            <a:extLst>
              <a:ext uri="{FF2B5EF4-FFF2-40B4-BE49-F238E27FC236}">
                <a16:creationId xmlns:a16="http://schemas.microsoft.com/office/drawing/2014/main" id="{DB8AB821-25B3-4188-815F-1D49C80ABB6F}"/>
              </a:ext>
            </a:extLst>
          </p:cNvPr>
          <p:cNvCxnSpPr>
            <a:cxnSpLocks/>
            <a:stCxn id="11" idx="2"/>
            <a:endCxn id="16" idx="0"/>
          </p:cNvCxnSpPr>
          <p:nvPr/>
        </p:nvCxnSpPr>
        <p:spPr>
          <a:xfrm>
            <a:off x="8979408" y="2351294"/>
            <a:ext cx="0" cy="460485"/>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18869EF-B5FE-4AC1-8D04-CE4EA529CD26}"/>
              </a:ext>
            </a:extLst>
          </p:cNvPr>
          <p:cNvSpPr/>
          <p:nvPr/>
        </p:nvSpPr>
        <p:spPr>
          <a:xfrm>
            <a:off x="5053583" y="3104387"/>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Inform stakeholders of accepted change request</a:t>
            </a:r>
            <a:endParaRPr lang="en-SG" sz="1400" dirty="0">
              <a:solidFill>
                <a:schemeClr val="tx1"/>
              </a:solidFill>
              <a:latin typeface="Bahnschrift" panose="020B0502040204020203" pitchFamily="34" charset="0"/>
            </a:endParaRPr>
          </a:p>
        </p:txBody>
      </p:sp>
      <p:cxnSp>
        <p:nvCxnSpPr>
          <p:cNvPr id="25" name="Straight Arrow Connector 24">
            <a:extLst>
              <a:ext uri="{FF2B5EF4-FFF2-40B4-BE49-F238E27FC236}">
                <a16:creationId xmlns:a16="http://schemas.microsoft.com/office/drawing/2014/main" id="{F259F797-6985-4DF2-9846-961566F8AC90}"/>
              </a:ext>
            </a:extLst>
          </p:cNvPr>
          <p:cNvCxnSpPr>
            <a:cxnSpLocks/>
            <a:stCxn id="16" idx="1"/>
            <a:endCxn id="24" idx="3"/>
          </p:cNvCxnSpPr>
          <p:nvPr/>
        </p:nvCxnSpPr>
        <p:spPr>
          <a:xfrm flipH="1">
            <a:off x="7138415" y="3566159"/>
            <a:ext cx="798576" cy="0"/>
          </a:xfrm>
          <a:prstGeom prst="straightConnector1">
            <a:avLst/>
          </a:prstGeom>
          <a:ln w="38100">
            <a:solidFill>
              <a:schemeClr val="accent6">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12686A3-4E55-4BA5-81C8-C765CBD610A4}"/>
              </a:ext>
            </a:extLst>
          </p:cNvPr>
          <p:cNvSpPr txBox="1"/>
          <p:nvPr/>
        </p:nvSpPr>
        <p:spPr>
          <a:xfrm>
            <a:off x="7174990" y="3258293"/>
            <a:ext cx="830580" cy="307866"/>
          </a:xfrm>
          <a:prstGeom prst="rect">
            <a:avLst/>
          </a:prstGeom>
          <a:noFill/>
        </p:spPr>
        <p:txBody>
          <a:bodyPr wrap="square" rtlCol="0">
            <a:spAutoFit/>
          </a:bodyPr>
          <a:lstStyle/>
          <a:p>
            <a:r>
              <a:rPr lang="en-US" sz="1400" b="1" dirty="0">
                <a:latin typeface="Bahnschrift" panose="020B0502040204020203" pitchFamily="34" charset="0"/>
              </a:rPr>
              <a:t>Accept</a:t>
            </a:r>
            <a:endParaRPr lang="en-SG" sz="1400" b="1" dirty="0">
              <a:latin typeface="Bahnschrift" panose="020B0502040204020203" pitchFamily="34" charset="0"/>
            </a:endParaRPr>
          </a:p>
        </p:txBody>
      </p:sp>
      <p:sp>
        <p:nvSpPr>
          <p:cNvPr id="33" name="Rectangle: Rounded Corners 32">
            <a:extLst>
              <a:ext uri="{FF2B5EF4-FFF2-40B4-BE49-F238E27FC236}">
                <a16:creationId xmlns:a16="http://schemas.microsoft.com/office/drawing/2014/main" id="{5FFAB79B-7F01-42EA-82F1-B82C2282F0EE}"/>
              </a:ext>
            </a:extLst>
          </p:cNvPr>
          <p:cNvSpPr/>
          <p:nvPr/>
        </p:nvSpPr>
        <p:spPr>
          <a:xfrm>
            <a:off x="2139696" y="3104387"/>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Update Change Management Log</a:t>
            </a:r>
            <a:endParaRPr lang="en-SG" sz="1400" dirty="0">
              <a:solidFill>
                <a:schemeClr val="tx1"/>
              </a:solidFill>
              <a:latin typeface="Bahnschrift" panose="020B0502040204020203" pitchFamily="34" charset="0"/>
            </a:endParaRPr>
          </a:p>
        </p:txBody>
      </p:sp>
      <p:cxnSp>
        <p:nvCxnSpPr>
          <p:cNvPr id="34" name="Straight Arrow Connector 33">
            <a:extLst>
              <a:ext uri="{FF2B5EF4-FFF2-40B4-BE49-F238E27FC236}">
                <a16:creationId xmlns:a16="http://schemas.microsoft.com/office/drawing/2014/main" id="{72F00F22-F19A-4217-A494-F34909209CE8}"/>
              </a:ext>
            </a:extLst>
          </p:cNvPr>
          <p:cNvCxnSpPr>
            <a:cxnSpLocks/>
            <a:stCxn id="24" idx="1"/>
            <a:endCxn id="33" idx="3"/>
          </p:cNvCxnSpPr>
          <p:nvPr/>
        </p:nvCxnSpPr>
        <p:spPr>
          <a:xfrm flipH="1">
            <a:off x="4224528" y="3566159"/>
            <a:ext cx="829055"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F2537D57-4676-4030-BA9E-D63A01114699}"/>
              </a:ext>
            </a:extLst>
          </p:cNvPr>
          <p:cNvSpPr/>
          <p:nvPr/>
        </p:nvSpPr>
        <p:spPr>
          <a:xfrm>
            <a:off x="2139696" y="4579382"/>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Plan for implementation of change requested</a:t>
            </a:r>
            <a:endParaRPr lang="en-SG" sz="1400" dirty="0">
              <a:solidFill>
                <a:schemeClr val="tx1"/>
              </a:solidFill>
              <a:latin typeface="Bahnschrift" panose="020B0502040204020203" pitchFamily="34" charset="0"/>
            </a:endParaRPr>
          </a:p>
        </p:txBody>
      </p:sp>
      <p:cxnSp>
        <p:nvCxnSpPr>
          <p:cNvPr id="39" name="Straight Arrow Connector 38">
            <a:extLst>
              <a:ext uri="{FF2B5EF4-FFF2-40B4-BE49-F238E27FC236}">
                <a16:creationId xmlns:a16="http://schemas.microsoft.com/office/drawing/2014/main" id="{3AA09DEA-CE80-4583-87DA-D80793794BFC}"/>
              </a:ext>
            </a:extLst>
          </p:cNvPr>
          <p:cNvCxnSpPr>
            <a:cxnSpLocks/>
            <a:stCxn id="33" idx="2"/>
            <a:endCxn id="38" idx="0"/>
          </p:cNvCxnSpPr>
          <p:nvPr/>
        </p:nvCxnSpPr>
        <p:spPr>
          <a:xfrm>
            <a:off x="3182112" y="4027931"/>
            <a:ext cx="0" cy="551451"/>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FF7A7B0-C5BF-4660-9216-1D8784C1251F}"/>
              </a:ext>
            </a:extLst>
          </p:cNvPr>
          <p:cNvCxnSpPr>
            <a:cxnSpLocks/>
            <a:stCxn id="16" idx="2"/>
            <a:endCxn id="59" idx="0"/>
          </p:cNvCxnSpPr>
          <p:nvPr/>
        </p:nvCxnSpPr>
        <p:spPr>
          <a:xfrm>
            <a:off x="8979408" y="4320539"/>
            <a:ext cx="0" cy="508523"/>
          </a:xfrm>
          <a:prstGeom prst="straightConnector1">
            <a:avLst/>
          </a:prstGeom>
          <a:ln w="3810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ADA5DEE9-1DC0-43A0-83A1-227433580C43}"/>
              </a:ext>
            </a:extLst>
          </p:cNvPr>
          <p:cNvSpPr/>
          <p:nvPr/>
        </p:nvSpPr>
        <p:spPr>
          <a:xfrm>
            <a:off x="7936992" y="4829062"/>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Inform stakeholders of the rejection and rationale behind the rejection</a:t>
            </a:r>
            <a:endParaRPr lang="en-SG" sz="14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0811980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3E5AB1-477B-4A35-88BA-DC82604341B6}"/>
              </a:ext>
            </a:extLst>
          </p:cNvPr>
          <p:cNvSpPr/>
          <p:nvPr/>
        </p:nvSpPr>
        <p:spPr>
          <a:xfrm>
            <a:off x="804672" y="548640"/>
            <a:ext cx="10424160" cy="151790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latin typeface="Bahnschrift" panose="020B0502040204020203" pitchFamily="34" charset="0"/>
              </a:rPr>
              <a:t>The team would be accessing the changes requested by our stakeholders using the above guidelines in order to better plan and manage our project progress. The impact of the request would be determined by mainly the scale of the request which would be gauged by the estimated time taken to complete the request. We would have to ensure that the change request would not significantly delay the progress of our project. Another factor affecting the impact would be the priority of the request which would be affected by the functionality the change concerns and whether the change would affect our upcoming plans for the project. </a:t>
            </a:r>
            <a:endParaRPr lang="en-SG" sz="15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195437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Top Corners Rounded 12">
            <a:extLst>
              <a:ext uri="{FF2B5EF4-FFF2-40B4-BE49-F238E27FC236}">
                <a16:creationId xmlns:a16="http://schemas.microsoft.com/office/drawing/2014/main" id="{C5677ECC-45A0-4593-8FD7-CD5D0753DD03}"/>
              </a:ext>
            </a:extLst>
          </p:cNvPr>
          <p:cNvSpPr/>
          <p:nvPr/>
        </p:nvSpPr>
        <p:spPr>
          <a:xfrm>
            <a:off x="87464" y="143123"/>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Iteration</a:t>
            </a:r>
            <a:endParaRPr lang="en-SG" sz="1100" b="1" dirty="0">
              <a:solidFill>
                <a:schemeClr val="tx1"/>
              </a:solidFill>
              <a:latin typeface="Bahnschrift" panose="020B0502040204020203" pitchFamily="34" charset="0"/>
            </a:endParaRPr>
          </a:p>
        </p:txBody>
      </p:sp>
      <p:sp>
        <p:nvSpPr>
          <p:cNvPr id="14" name="Rectangle: Top Corners Rounded 13">
            <a:extLst>
              <a:ext uri="{FF2B5EF4-FFF2-40B4-BE49-F238E27FC236}">
                <a16:creationId xmlns:a16="http://schemas.microsoft.com/office/drawing/2014/main" id="{2EC44987-29F1-4FAE-99AA-8E5FAEC98990}"/>
              </a:ext>
            </a:extLst>
          </p:cNvPr>
          <p:cNvSpPr/>
          <p:nvPr/>
        </p:nvSpPr>
        <p:spPr>
          <a:xfrm>
            <a:off x="1082703" y="143123"/>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Date</a:t>
            </a:r>
            <a:endParaRPr lang="en-SG" sz="1100" b="1" dirty="0">
              <a:solidFill>
                <a:schemeClr val="tx1"/>
              </a:solidFill>
              <a:latin typeface="Bahnschrift" panose="020B0502040204020203" pitchFamily="34" charset="0"/>
            </a:endParaRPr>
          </a:p>
        </p:txBody>
      </p:sp>
      <p:sp>
        <p:nvSpPr>
          <p:cNvPr id="15" name="Rectangle: Top Corners Rounded 14">
            <a:extLst>
              <a:ext uri="{FF2B5EF4-FFF2-40B4-BE49-F238E27FC236}">
                <a16:creationId xmlns:a16="http://schemas.microsoft.com/office/drawing/2014/main" id="{D181683E-31E4-4AC3-963F-798E1BB8CE26}"/>
              </a:ext>
            </a:extLst>
          </p:cNvPr>
          <p:cNvSpPr/>
          <p:nvPr/>
        </p:nvSpPr>
        <p:spPr>
          <a:xfrm>
            <a:off x="2077942" y="143122"/>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Type</a:t>
            </a:r>
            <a:endParaRPr lang="en-SG" sz="1100" b="1" dirty="0">
              <a:solidFill>
                <a:schemeClr val="tx1"/>
              </a:solidFill>
              <a:latin typeface="Bahnschrift" panose="020B0502040204020203" pitchFamily="34" charset="0"/>
            </a:endParaRPr>
          </a:p>
        </p:txBody>
      </p:sp>
      <p:sp>
        <p:nvSpPr>
          <p:cNvPr id="16" name="Rectangle: Top Corners Rounded 15">
            <a:extLst>
              <a:ext uri="{FF2B5EF4-FFF2-40B4-BE49-F238E27FC236}">
                <a16:creationId xmlns:a16="http://schemas.microsoft.com/office/drawing/2014/main" id="{BF1EC363-8949-409A-951A-3D905205E107}"/>
              </a:ext>
            </a:extLst>
          </p:cNvPr>
          <p:cNvSpPr/>
          <p:nvPr/>
        </p:nvSpPr>
        <p:spPr>
          <a:xfrm>
            <a:off x="3073181"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Change Reason</a:t>
            </a:r>
            <a:endParaRPr lang="en-SG" sz="1100" b="1" dirty="0">
              <a:solidFill>
                <a:schemeClr val="tx1"/>
              </a:solidFill>
              <a:latin typeface="Bahnschrift" panose="020B0502040204020203" pitchFamily="34" charset="0"/>
            </a:endParaRPr>
          </a:p>
        </p:txBody>
      </p:sp>
      <p:sp>
        <p:nvSpPr>
          <p:cNvPr id="17" name="Rectangle: Top Corners Rounded 16">
            <a:extLst>
              <a:ext uri="{FF2B5EF4-FFF2-40B4-BE49-F238E27FC236}">
                <a16:creationId xmlns:a16="http://schemas.microsoft.com/office/drawing/2014/main" id="{A4851C8C-D458-45D2-B631-040B839ADD3F}"/>
              </a:ext>
            </a:extLst>
          </p:cNvPr>
          <p:cNvSpPr/>
          <p:nvPr/>
        </p:nvSpPr>
        <p:spPr>
          <a:xfrm>
            <a:off x="4605130" y="143122"/>
            <a:ext cx="1889760"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Description</a:t>
            </a:r>
            <a:endParaRPr lang="en-SG" sz="1100" b="1" dirty="0">
              <a:solidFill>
                <a:schemeClr val="tx1"/>
              </a:solidFill>
              <a:latin typeface="Bahnschrift" panose="020B0502040204020203" pitchFamily="34" charset="0"/>
            </a:endParaRPr>
          </a:p>
        </p:txBody>
      </p:sp>
      <p:sp>
        <p:nvSpPr>
          <p:cNvPr id="18" name="Rectangle: Top Corners Rounded 17">
            <a:extLst>
              <a:ext uri="{FF2B5EF4-FFF2-40B4-BE49-F238E27FC236}">
                <a16:creationId xmlns:a16="http://schemas.microsoft.com/office/drawing/2014/main" id="{3356A571-54CD-4385-8584-0246FAAF0FA2}"/>
              </a:ext>
            </a:extLst>
          </p:cNvPr>
          <p:cNvSpPr/>
          <p:nvPr/>
        </p:nvSpPr>
        <p:spPr>
          <a:xfrm>
            <a:off x="6647290" y="143122"/>
            <a:ext cx="1005845"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Issued By</a:t>
            </a:r>
            <a:endParaRPr lang="en-SG" sz="1100" b="1" dirty="0">
              <a:solidFill>
                <a:schemeClr val="tx1"/>
              </a:solidFill>
              <a:latin typeface="Bahnschrift" panose="020B0502040204020203" pitchFamily="34" charset="0"/>
            </a:endParaRPr>
          </a:p>
        </p:txBody>
      </p:sp>
      <p:sp>
        <p:nvSpPr>
          <p:cNvPr id="19" name="Rectangle: Top Corners Rounded 18">
            <a:extLst>
              <a:ext uri="{FF2B5EF4-FFF2-40B4-BE49-F238E27FC236}">
                <a16:creationId xmlns:a16="http://schemas.microsoft.com/office/drawing/2014/main" id="{FD3A57EF-4FE0-4037-A8FE-AA4348CF894A}"/>
              </a:ext>
            </a:extLst>
          </p:cNvPr>
          <p:cNvSpPr/>
          <p:nvPr/>
        </p:nvSpPr>
        <p:spPr>
          <a:xfrm>
            <a:off x="7805535"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Decision</a:t>
            </a:r>
            <a:endParaRPr lang="en-SG" sz="1100" b="1" dirty="0">
              <a:solidFill>
                <a:schemeClr val="tx1"/>
              </a:solidFill>
              <a:latin typeface="Bahnschrift" panose="020B0502040204020203" pitchFamily="34" charset="0"/>
            </a:endParaRPr>
          </a:p>
        </p:txBody>
      </p:sp>
      <p:sp>
        <p:nvSpPr>
          <p:cNvPr id="20" name="Rectangle: Top Corners Rounded 19">
            <a:extLst>
              <a:ext uri="{FF2B5EF4-FFF2-40B4-BE49-F238E27FC236}">
                <a16:creationId xmlns:a16="http://schemas.microsoft.com/office/drawing/2014/main" id="{5853A672-F5A4-4449-BDF5-14EBAC394AD9}"/>
              </a:ext>
            </a:extLst>
          </p:cNvPr>
          <p:cNvSpPr/>
          <p:nvPr/>
        </p:nvSpPr>
        <p:spPr>
          <a:xfrm>
            <a:off x="9337484"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Action Taken</a:t>
            </a:r>
            <a:endParaRPr lang="en-SG" sz="1100" b="1" dirty="0">
              <a:solidFill>
                <a:schemeClr val="tx1"/>
              </a:solidFill>
              <a:latin typeface="Bahnschrift" panose="020B0502040204020203" pitchFamily="34" charset="0"/>
            </a:endParaRPr>
          </a:p>
        </p:txBody>
      </p:sp>
      <p:sp>
        <p:nvSpPr>
          <p:cNvPr id="21" name="Rectangle: Top Corners Rounded 20">
            <a:extLst>
              <a:ext uri="{FF2B5EF4-FFF2-40B4-BE49-F238E27FC236}">
                <a16:creationId xmlns:a16="http://schemas.microsoft.com/office/drawing/2014/main" id="{E8A680EF-2FA3-43F6-A76E-D8FBB2E24F4B}"/>
              </a:ext>
            </a:extLst>
          </p:cNvPr>
          <p:cNvSpPr/>
          <p:nvPr/>
        </p:nvSpPr>
        <p:spPr>
          <a:xfrm>
            <a:off x="10869433" y="143122"/>
            <a:ext cx="1243042"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Request Status</a:t>
            </a:r>
            <a:endParaRPr lang="en-SG" sz="1100" b="1"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DBEEB1A7-A53B-47B2-9E3B-AB6EBB8270BE}"/>
              </a:ext>
            </a:extLst>
          </p:cNvPr>
          <p:cNvSpPr/>
          <p:nvPr/>
        </p:nvSpPr>
        <p:spPr>
          <a:xfrm>
            <a:off x="87463" y="675860"/>
            <a:ext cx="842839" cy="257025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a:t>
            </a:r>
            <a:endParaRPr lang="en-SG" sz="105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387C4255-FDA1-4354-8C89-A68895791F06}"/>
              </a:ext>
            </a:extLst>
          </p:cNvPr>
          <p:cNvSpPr/>
          <p:nvPr/>
        </p:nvSpPr>
        <p:spPr>
          <a:xfrm>
            <a:off x="1082701" y="675861"/>
            <a:ext cx="842839" cy="257025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29 Jul 2018</a:t>
            </a:r>
            <a:endParaRPr lang="en-SG" sz="105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6B46DB11-8E90-464B-94D2-30CFDEA86515}"/>
              </a:ext>
            </a:extLst>
          </p:cNvPr>
          <p:cNvSpPr/>
          <p:nvPr/>
        </p:nvSpPr>
        <p:spPr>
          <a:xfrm>
            <a:off x="2077939" y="675860"/>
            <a:ext cx="842839" cy="2570257"/>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Scope</a:t>
            </a:r>
          </a:p>
        </p:txBody>
      </p:sp>
      <p:sp>
        <p:nvSpPr>
          <p:cNvPr id="25" name="Rectangle 24">
            <a:extLst>
              <a:ext uri="{FF2B5EF4-FFF2-40B4-BE49-F238E27FC236}">
                <a16:creationId xmlns:a16="http://schemas.microsoft.com/office/drawing/2014/main" id="{E08CA042-08B6-4B40-BB81-F23C4B95D6C0}"/>
              </a:ext>
            </a:extLst>
          </p:cNvPr>
          <p:cNvSpPr/>
          <p:nvPr/>
        </p:nvSpPr>
        <p:spPr>
          <a:xfrm>
            <a:off x="3073177" y="675860"/>
            <a:ext cx="1379549"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Sponsor had concerns regarding after maintenance of mobile application</a:t>
            </a:r>
            <a:endParaRPr lang="en-SG" sz="105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81C66A8F-DDF8-414A-9FB3-7D4F032BF146}"/>
              </a:ext>
            </a:extLst>
          </p:cNvPr>
          <p:cNvSpPr/>
          <p:nvPr/>
        </p:nvSpPr>
        <p:spPr>
          <a:xfrm>
            <a:off x="4605125" y="675860"/>
            <a:ext cx="1889760"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The Sponsor was worried that maintenance for the mobile application proposed would be difficult and hence preferred a mobile friendly version of the Portal instead</a:t>
            </a:r>
          </a:p>
        </p:txBody>
      </p:sp>
      <p:sp>
        <p:nvSpPr>
          <p:cNvPr id="27" name="Rectangle 26">
            <a:extLst>
              <a:ext uri="{FF2B5EF4-FFF2-40B4-BE49-F238E27FC236}">
                <a16:creationId xmlns:a16="http://schemas.microsoft.com/office/drawing/2014/main" id="{92E1D1E6-A4DF-4C1A-B62F-9EB1FD33C584}"/>
              </a:ext>
            </a:extLst>
          </p:cNvPr>
          <p:cNvSpPr/>
          <p:nvPr/>
        </p:nvSpPr>
        <p:spPr>
          <a:xfrm>
            <a:off x="6647284" y="675861"/>
            <a:ext cx="1005845"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Sponsor</a:t>
            </a:r>
            <a:endParaRPr lang="en-SG" sz="105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065FA0D3-DC3E-49F6-AF79-18F6B1583B63}"/>
              </a:ext>
            </a:extLst>
          </p:cNvPr>
          <p:cNvSpPr/>
          <p:nvPr/>
        </p:nvSpPr>
        <p:spPr>
          <a:xfrm>
            <a:off x="7805528" y="675860"/>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Considering the fast changing technology standards for iOS apps and possible costs incurred for maintenance issues, the team has decided to drop the iOS application and instead opt for a mobile friendly version of the Portal</a:t>
            </a:r>
            <a:endParaRPr lang="en-SG" sz="1050"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19E0D99C-CD01-42D8-8412-0CCBA242B563}"/>
              </a:ext>
            </a:extLst>
          </p:cNvPr>
          <p:cNvSpPr/>
          <p:nvPr/>
        </p:nvSpPr>
        <p:spPr>
          <a:xfrm>
            <a:off x="9337483" y="675860"/>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Restructure the project scope to remove the mobile application modules and incorporate the new mobile friendly interface, shifting the functionalities found on the mobile application to the Web Portal. There would be a need to replan the schedule as well</a:t>
            </a:r>
            <a:endParaRPr lang="en-SG" sz="105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D3A2F7B1-50C9-4817-887D-B4B027F49144}"/>
              </a:ext>
            </a:extLst>
          </p:cNvPr>
          <p:cNvSpPr/>
          <p:nvPr/>
        </p:nvSpPr>
        <p:spPr>
          <a:xfrm>
            <a:off x="10869433" y="675861"/>
            <a:ext cx="1243042"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Closed</a:t>
            </a:r>
            <a:endParaRPr lang="en-SG" sz="1050"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0918746D-8D4C-4AF6-871F-6BFCCB0D13B0}"/>
              </a:ext>
            </a:extLst>
          </p:cNvPr>
          <p:cNvSpPr/>
          <p:nvPr/>
        </p:nvSpPr>
        <p:spPr>
          <a:xfrm>
            <a:off x="87463" y="3349481"/>
            <a:ext cx="842839" cy="257025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a:t>
            </a:r>
            <a:endParaRPr lang="en-SG" sz="1050" dirty="0">
              <a:solidFill>
                <a:schemeClr val="tx1"/>
              </a:solidFill>
              <a:latin typeface="Bahnschrift" panose="020B0502040204020203" pitchFamily="34" charset="0"/>
            </a:endParaRPr>
          </a:p>
        </p:txBody>
      </p:sp>
      <p:sp>
        <p:nvSpPr>
          <p:cNvPr id="32" name="Rectangle 31">
            <a:extLst>
              <a:ext uri="{FF2B5EF4-FFF2-40B4-BE49-F238E27FC236}">
                <a16:creationId xmlns:a16="http://schemas.microsoft.com/office/drawing/2014/main" id="{64CF7DF3-BE0A-4C70-92BE-DDCA5A592309}"/>
              </a:ext>
            </a:extLst>
          </p:cNvPr>
          <p:cNvSpPr/>
          <p:nvPr/>
        </p:nvSpPr>
        <p:spPr>
          <a:xfrm>
            <a:off x="1082701" y="3349482"/>
            <a:ext cx="842839" cy="257025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29 Jul 2018</a:t>
            </a:r>
            <a:endParaRPr lang="en-SG" sz="1050" dirty="0">
              <a:solidFill>
                <a:schemeClr val="tx1"/>
              </a:solidFill>
              <a:latin typeface="Bahnschrift" panose="020B0502040204020203" pitchFamily="34" charset="0"/>
            </a:endParaRPr>
          </a:p>
        </p:txBody>
      </p:sp>
      <p:sp>
        <p:nvSpPr>
          <p:cNvPr id="33" name="Rectangle 32">
            <a:extLst>
              <a:ext uri="{FF2B5EF4-FFF2-40B4-BE49-F238E27FC236}">
                <a16:creationId xmlns:a16="http://schemas.microsoft.com/office/drawing/2014/main" id="{EE9A3C02-1F13-4649-B91B-995C8993E1A0}"/>
              </a:ext>
            </a:extLst>
          </p:cNvPr>
          <p:cNvSpPr/>
          <p:nvPr/>
        </p:nvSpPr>
        <p:spPr>
          <a:xfrm>
            <a:off x="2077939" y="3349481"/>
            <a:ext cx="842839" cy="2570257"/>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Backend Structure</a:t>
            </a:r>
          </a:p>
        </p:txBody>
      </p:sp>
      <p:sp>
        <p:nvSpPr>
          <p:cNvPr id="34" name="Rectangle 33">
            <a:extLst>
              <a:ext uri="{FF2B5EF4-FFF2-40B4-BE49-F238E27FC236}">
                <a16:creationId xmlns:a16="http://schemas.microsoft.com/office/drawing/2014/main" id="{3604F5BD-DB89-4E70-BB29-BC093F756C37}"/>
              </a:ext>
            </a:extLst>
          </p:cNvPr>
          <p:cNvSpPr/>
          <p:nvPr/>
        </p:nvSpPr>
        <p:spPr>
          <a:xfrm>
            <a:off x="3073177" y="3349481"/>
            <a:ext cx="1379549"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Confidentiality of information to be stored in database</a:t>
            </a:r>
            <a:endParaRPr lang="en-SG" sz="1050" dirty="0">
              <a:solidFill>
                <a:schemeClr val="tx1"/>
              </a:solidFill>
              <a:latin typeface="Bahnschrift" panose="020B0502040204020203" pitchFamily="34" charset="0"/>
            </a:endParaRPr>
          </a:p>
        </p:txBody>
      </p:sp>
      <p:sp>
        <p:nvSpPr>
          <p:cNvPr id="35" name="Rectangle 34">
            <a:extLst>
              <a:ext uri="{FF2B5EF4-FFF2-40B4-BE49-F238E27FC236}">
                <a16:creationId xmlns:a16="http://schemas.microsoft.com/office/drawing/2014/main" id="{E2FF994F-70E5-4880-B2AF-A00B214FE475}"/>
              </a:ext>
            </a:extLst>
          </p:cNvPr>
          <p:cNvSpPr/>
          <p:nvPr/>
        </p:nvSpPr>
        <p:spPr>
          <a:xfrm>
            <a:off x="4605125" y="3349481"/>
            <a:ext cx="1889760"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The team recognizes that the information and data stored in the Portal is highly confidential and hence the team hopes to implement the Portal on a more secure server. After much consideration, the team has decided on Jelastic Cloud as the deployment platform due to its cost effective pricing model and security features.</a:t>
            </a:r>
          </a:p>
        </p:txBody>
      </p:sp>
      <p:sp>
        <p:nvSpPr>
          <p:cNvPr id="36" name="Rectangle 35">
            <a:extLst>
              <a:ext uri="{FF2B5EF4-FFF2-40B4-BE49-F238E27FC236}">
                <a16:creationId xmlns:a16="http://schemas.microsoft.com/office/drawing/2014/main" id="{1CACE3F8-FDFB-4EE4-A9AE-1D7E0AECDEC2}"/>
              </a:ext>
            </a:extLst>
          </p:cNvPr>
          <p:cNvSpPr/>
          <p:nvPr/>
        </p:nvSpPr>
        <p:spPr>
          <a:xfrm>
            <a:off x="6647284" y="3349482"/>
            <a:ext cx="1005845"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Team</a:t>
            </a:r>
            <a:endParaRPr lang="en-SG" sz="1050" dirty="0">
              <a:solidFill>
                <a:schemeClr val="tx1"/>
              </a:solidFill>
              <a:latin typeface="Bahnschrift" panose="020B0502040204020203" pitchFamily="34" charset="0"/>
            </a:endParaRPr>
          </a:p>
        </p:txBody>
      </p:sp>
      <p:sp>
        <p:nvSpPr>
          <p:cNvPr id="37" name="Rectangle 36">
            <a:extLst>
              <a:ext uri="{FF2B5EF4-FFF2-40B4-BE49-F238E27FC236}">
                <a16:creationId xmlns:a16="http://schemas.microsoft.com/office/drawing/2014/main" id="{A6EE15D0-85D2-4E23-83B7-4D7EEC953DA1}"/>
              </a:ext>
            </a:extLst>
          </p:cNvPr>
          <p:cNvSpPr/>
          <p:nvPr/>
        </p:nvSpPr>
        <p:spPr>
          <a:xfrm>
            <a:off x="7805528" y="3349481"/>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After taking into account the nature of the Portal, the Sponsor has decided to adopt Jelastic Cloud as the deployment platform.</a:t>
            </a:r>
            <a:endParaRPr lang="en-SG" sz="1050" dirty="0">
              <a:solidFill>
                <a:schemeClr val="tx1"/>
              </a:solidFill>
              <a:latin typeface="Bahnschrift" panose="020B0502040204020203" pitchFamily="34" charset="0"/>
            </a:endParaRPr>
          </a:p>
        </p:txBody>
      </p:sp>
      <p:sp>
        <p:nvSpPr>
          <p:cNvPr id="38" name="Rectangle 37">
            <a:extLst>
              <a:ext uri="{FF2B5EF4-FFF2-40B4-BE49-F238E27FC236}">
                <a16:creationId xmlns:a16="http://schemas.microsoft.com/office/drawing/2014/main" id="{CC2315EF-42AB-40EE-85D0-8C2E0557ACC4}"/>
              </a:ext>
            </a:extLst>
          </p:cNvPr>
          <p:cNvSpPr/>
          <p:nvPr/>
        </p:nvSpPr>
        <p:spPr>
          <a:xfrm>
            <a:off x="9337483" y="3349481"/>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Move the deployment to Jelastic Cloud and set up the project configurations to suit the deployment environment.</a:t>
            </a:r>
            <a:endParaRPr lang="en-SG" sz="1050" dirty="0">
              <a:solidFill>
                <a:schemeClr val="tx1"/>
              </a:solidFill>
              <a:latin typeface="Bahnschrift" panose="020B0502040204020203" pitchFamily="34" charset="0"/>
            </a:endParaRPr>
          </a:p>
        </p:txBody>
      </p:sp>
      <p:sp>
        <p:nvSpPr>
          <p:cNvPr id="39" name="Rectangle 38">
            <a:extLst>
              <a:ext uri="{FF2B5EF4-FFF2-40B4-BE49-F238E27FC236}">
                <a16:creationId xmlns:a16="http://schemas.microsoft.com/office/drawing/2014/main" id="{A84F21D6-7C62-4C2D-AA7D-FC218668D97D}"/>
              </a:ext>
            </a:extLst>
          </p:cNvPr>
          <p:cNvSpPr/>
          <p:nvPr/>
        </p:nvSpPr>
        <p:spPr>
          <a:xfrm>
            <a:off x="10869433" y="3349482"/>
            <a:ext cx="1243042"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Closed</a:t>
            </a:r>
            <a:endParaRPr lang="en-SG" sz="105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4126062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BEEB1A7-A53B-47B2-9E3B-AB6EBB8270BE}"/>
              </a:ext>
            </a:extLst>
          </p:cNvPr>
          <p:cNvSpPr/>
          <p:nvPr/>
        </p:nvSpPr>
        <p:spPr>
          <a:xfrm>
            <a:off x="87463" y="145508"/>
            <a:ext cx="842839" cy="3139961"/>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a:t>
            </a:r>
            <a:endParaRPr lang="en-SG" sz="105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387C4255-FDA1-4354-8C89-A68895791F06}"/>
              </a:ext>
            </a:extLst>
          </p:cNvPr>
          <p:cNvSpPr/>
          <p:nvPr/>
        </p:nvSpPr>
        <p:spPr>
          <a:xfrm>
            <a:off x="1082701" y="145508"/>
            <a:ext cx="842839" cy="3139961"/>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29 Jul 2018</a:t>
            </a:r>
            <a:endParaRPr lang="en-SG" sz="105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6B46DB11-8E90-464B-94D2-30CFDEA86515}"/>
              </a:ext>
            </a:extLst>
          </p:cNvPr>
          <p:cNvSpPr/>
          <p:nvPr/>
        </p:nvSpPr>
        <p:spPr>
          <a:xfrm>
            <a:off x="2077939" y="145508"/>
            <a:ext cx="842839"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Scope</a:t>
            </a:r>
          </a:p>
        </p:txBody>
      </p:sp>
      <p:sp>
        <p:nvSpPr>
          <p:cNvPr id="25" name="Rectangle 24">
            <a:extLst>
              <a:ext uri="{FF2B5EF4-FFF2-40B4-BE49-F238E27FC236}">
                <a16:creationId xmlns:a16="http://schemas.microsoft.com/office/drawing/2014/main" id="{E08CA042-08B6-4B40-BB81-F23C4B95D6C0}"/>
              </a:ext>
            </a:extLst>
          </p:cNvPr>
          <p:cNvSpPr/>
          <p:nvPr/>
        </p:nvSpPr>
        <p:spPr>
          <a:xfrm>
            <a:off x="3073177" y="145508"/>
            <a:ext cx="1379549"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For motivational purposes and to provide a competitive advantage to the Centre</a:t>
            </a:r>
            <a:endParaRPr lang="en-SG" sz="105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81C66A8F-DDF8-414A-9FB3-7D4F032BF146}"/>
              </a:ext>
            </a:extLst>
          </p:cNvPr>
          <p:cNvSpPr/>
          <p:nvPr/>
        </p:nvSpPr>
        <p:spPr>
          <a:xfrm>
            <a:off x="4605125" y="145508"/>
            <a:ext cx="1889760"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The Sponsor has plans to expand their Centre’s operations and they believe that through constant engagement of the parents and students, it could give them a competitive advantage and would also be able to help the parents and students in keeping track of the students’ performances under the Centre.</a:t>
            </a:r>
          </a:p>
        </p:txBody>
      </p:sp>
      <p:sp>
        <p:nvSpPr>
          <p:cNvPr id="27" name="Rectangle 26">
            <a:extLst>
              <a:ext uri="{FF2B5EF4-FFF2-40B4-BE49-F238E27FC236}">
                <a16:creationId xmlns:a16="http://schemas.microsoft.com/office/drawing/2014/main" id="{92E1D1E6-A4DF-4C1A-B62F-9EB1FD33C584}"/>
              </a:ext>
            </a:extLst>
          </p:cNvPr>
          <p:cNvSpPr/>
          <p:nvPr/>
        </p:nvSpPr>
        <p:spPr>
          <a:xfrm>
            <a:off x="6647284" y="145509"/>
            <a:ext cx="1005845"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Sponsor</a:t>
            </a:r>
            <a:endParaRPr lang="en-SG" sz="105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065FA0D3-DC3E-49F6-AF79-18F6B1583B63}"/>
              </a:ext>
            </a:extLst>
          </p:cNvPr>
          <p:cNvSpPr/>
          <p:nvPr/>
        </p:nvSpPr>
        <p:spPr>
          <a:xfrm>
            <a:off x="7805528" y="145507"/>
            <a:ext cx="1379549" cy="313996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Considering that the functionalities to be implemented for the Students and Parents Portal are largely similar to already implemented functionalities, the team believes that it could be achieved with little effort and would not result in significant delay in project progress. Hence, the team has decided to adopt the change.</a:t>
            </a:r>
            <a:endParaRPr lang="en-SG" sz="1050"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19E0D99C-CD01-42D8-8412-0CCBA242B563}"/>
              </a:ext>
            </a:extLst>
          </p:cNvPr>
          <p:cNvSpPr/>
          <p:nvPr/>
        </p:nvSpPr>
        <p:spPr>
          <a:xfrm>
            <a:off x="9337483" y="145508"/>
            <a:ext cx="1379549" cy="313996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Restructure the project scope to include the newly added functionalities and to replan the schedule to address higher priority functionalities to avoid delay in project progress</a:t>
            </a:r>
            <a:endParaRPr lang="en-SG" sz="105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D3A2F7B1-50C9-4817-887D-B4B027F49144}"/>
              </a:ext>
            </a:extLst>
          </p:cNvPr>
          <p:cNvSpPr/>
          <p:nvPr/>
        </p:nvSpPr>
        <p:spPr>
          <a:xfrm>
            <a:off x="10869433" y="145508"/>
            <a:ext cx="1243042" cy="3139963"/>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Closed</a:t>
            </a:r>
            <a:endParaRPr lang="en-SG" sz="1050" dirty="0">
              <a:solidFill>
                <a:schemeClr val="tx1"/>
              </a:solidFill>
              <a:latin typeface="Bahnschrift" panose="020B0502040204020203" pitchFamily="34" charset="0"/>
            </a:endParaRPr>
          </a:p>
        </p:txBody>
      </p:sp>
      <p:sp>
        <p:nvSpPr>
          <p:cNvPr id="40" name="Rectangle 39">
            <a:extLst>
              <a:ext uri="{FF2B5EF4-FFF2-40B4-BE49-F238E27FC236}">
                <a16:creationId xmlns:a16="http://schemas.microsoft.com/office/drawing/2014/main" id="{D16C3B0F-8D14-400E-9575-74A44B86B463}"/>
              </a:ext>
            </a:extLst>
          </p:cNvPr>
          <p:cNvSpPr/>
          <p:nvPr/>
        </p:nvSpPr>
        <p:spPr>
          <a:xfrm>
            <a:off x="87463" y="3398793"/>
            <a:ext cx="842839" cy="3322433"/>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a:t>
            </a:r>
            <a:endParaRPr lang="en-SG" sz="1050" dirty="0">
              <a:solidFill>
                <a:schemeClr val="tx1"/>
              </a:solidFill>
              <a:latin typeface="Bahnschrift" panose="020B0502040204020203" pitchFamily="34" charset="0"/>
            </a:endParaRPr>
          </a:p>
        </p:txBody>
      </p:sp>
      <p:sp>
        <p:nvSpPr>
          <p:cNvPr id="41" name="Rectangle 40">
            <a:extLst>
              <a:ext uri="{FF2B5EF4-FFF2-40B4-BE49-F238E27FC236}">
                <a16:creationId xmlns:a16="http://schemas.microsoft.com/office/drawing/2014/main" id="{7941B3EB-5B9B-4D00-A7A5-A0AD35A55C94}"/>
              </a:ext>
            </a:extLst>
          </p:cNvPr>
          <p:cNvSpPr/>
          <p:nvPr/>
        </p:nvSpPr>
        <p:spPr>
          <a:xfrm>
            <a:off x="1082701" y="3407526"/>
            <a:ext cx="842839" cy="330496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30 Jul 2018</a:t>
            </a:r>
            <a:endParaRPr lang="en-SG" sz="1050" dirty="0">
              <a:solidFill>
                <a:schemeClr val="tx1"/>
              </a:solidFill>
              <a:latin typeface="Bahnschrift" panose="020B0502040204020203" pitchFamily="34" charset="0"/>
            </a:endParaRPr>
          </a:p>
        </p:txBody>
      </p:sp>
      <p:sp>
        <p:nvSpPr>
          <p:cNvPr id="42" name="Rectangle 41">
            <a:extLst>
              <a:ext uri="{FF2B5EF4-FFF2-40B4-BE49-F238E27FC236}">
                <a16:creationId xmlns:a16="http://schemas.microsoft.com/office/drawing/2014/main" id="{C85DE6F7-6797-4DDB-BA40-B5FA70A5F68D}"/>
              </a:ext>
            </a:extLst>
          </p:cNvPr>
          <p:cNvSpPr/>
          <p:nvPr/>
        </p:nvSpPr>
        <p:spPr>
          <a:xfrm>
            <a:off x="2077939" y="3398793"/>
            <a:ext cx="84283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Scope</a:t>
            </a:r>
          </a:p>
        </p:txBody>
      </p:sp>
      <p:sp>
        <p:nvSpPr>
          <p:cNvPr id="43" name="Rectangle 42">
            <a:extLst>
              <a:ext uri="{FF2B5EF4-FFF2-40B4-BE49-F238E27FC236}">
                <a16:creationId xmlns:a16="http://schemas.microsoft.com/office/drawing/2014/main" id="{B3A72BBE-670F-4457-9AC7-C363CC3E021C}"/>
              </a:ext>
            </a:extLst>
          </p:cNvPr>
          <p:cNvSpPr/>
          <p:nvPr/>
        </p:nvSpPr>
        <p:spPr>
          <a:xfrm>
            <a:off x="3073177" y="3407526"/>
            <a:ext cx="1379549" cy="330496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To increase efficiency for administrative tasks</a:t>
            </a:r>
            <a:endParaRPr lang="en-SG" sz="1050" dirty="0">
              <a:solidFill>
                <a:schemeClr val="tx1"/>
              </a:solidFill>
              <a:latin typeface="Bahnschrift" panose="020B0502040204020203" pitchFamily="34" charset="0"/>
            </a:endParaRPr>
          </a:p>
        </p:txBody>
      </p:sp>
      <p:sp>
        <p:nvSpPr>
          <p:cNvPr id="44" name="Rectangle 43">
            <a:extLst>
              <a:ext uri="{FF2B5EF4-FFF2-40B4-BE49-F238E27FC236}">
                <a16:creationId xmlns:a16="http://schemas.microsoft.com/office/drawing/2014/main" id="{B1898927-980E-41D2-8273-D88BFAA78F2B}"/>
              </a:ext>
            </a:extLst>
          </p:cNvPr>
          <p:cNvSpPr/>
          <p:nvPr/>
        </p:nvSpPr>
        <p:spPr>
          <a:xfrm>
            <a:off x="4605125" y="3407526"/>
            <a:ext cx="1889760"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The Sponsor would like to implement a card system for their students to accumulate points and take attendance through the scanning of cards.</a:t>
            </a:r>
          </a:p>
        </p:txBody>
      </p:sp>
      <p:sp>
        <p:nvSpPr>
          <p:cNvPr id="45" name="Rectangle 44">
            <a:extLst>
              <a:ext uri="{FF2B5EF4-FFF2-40B4-BE49-F238E27FC236}">
                <a16:creationId xmlns:a16="http://schemas.microsoft.com/office/drawing/2014/main" id="{9066EECD-2751-4ED1-86BF-91B37FCC4EB0}"/>
              </a:ext>
            </a:extLst>
          </p:cNvPr>
          <p:cNvSpPr/>
          <p:nvPr/>
        </p:nvSpPr>
        <p:spPr>
          <a:xfrm>
            <a:off x="6647284" y="3407526"/>
            <a:ext cx="1005845"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Sponsor</a:t>
            </a:r>
            <a:endParaRPr lang="en-SG" sz="105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512CAF78-B063-43DF-B03A-B44E56B2E1EB}"/>
              </a:ext>
            </a:extLst>
          </p:cNvPr>
          <p:cNvSpPr/>
          <p:nvPr/>
        </p:nvSpPr>
        <p:spPr>
          <a:xfrm>
            <a:off x="7805528" y="3407526"/>
            <a:ext cx="137954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Considering the technical capabilities of the team and the timeline of the project, the team has decided to reject the requested changes as we are unfamiliar with the integration between the hardware device and Portal and could result in significant delay in project progress should we decide to implement the functionality.</a:t>
            </a:r>
            <a:endParaRPr lang="en-SG" sz="1050" dirty="0">
              <a:solidFill>
                <a:schemeClr val="tx1"/>
              </a:solidFill>
              <a:latin typeface="Bahnschrift" panose="020B0502040204020203" pitchFamily="34" charset="0"/>
            </a:endParaRPr>
          </a:p>
        </p:txBody>
      </p:sp>
      <p:sp>
        <p:nvSpPr>
          <p:cNvPr id="47" name="Rectangle 46">
            <a:extLst>
              <a:ext uri="{FF2B5EF4-FFF2-40B4-BE49-F238E27FC236}">
                <a16:creationId xmlns:a16="http://schemas.microsoft.com/office/drawing/2014/main" id="{AD217DAF-4890-4792-B772-BDB7FB5D3A82}"/>
              </a:ext>
            </a:extLst>
          </p:cNvPr>
          <p:cNvSpPr/>
          <p:nvPr/>
        </p:nvSpPr>
        <p:spPr>
          <a:xfrm>
            <a:off x="9337483" y="3407527"/>
            <a:ext cx="137954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Inform the Sponsor of the rejection</a:t>
            </a:r>
            <a:endParaRPr lang="en-SG" sz="1050" dirty="0">
              <a:solidFill>
                <a:schemeClr val="tx1"/>
              </a:solidFill>
              <a:latin typeface="Bahnschrift" panose="020B0502040204020203" pitchFamily="34" charset="0"/>
            </a:endParaRPr>
          </a:p>
        </p:txBody>
      </p:sp>
      <p:sp>
        <p:nvSpPr>
          <p:cNvPr id="48" name="Rectangle 47">
            <a:extLst>
              <a:ext uri="{FF2B5EF4-FFF2-40B4-BE49-F238E27FC236}">
                <a16:creationId xmlns:a16="http://schemas.microsoft.com/office/drawing/2014/main" id="{25A5FEC0-8C9F-4AFD-A26E-2ADC8EDD2CAF}"/>
              </a:ext>
            </a:extLst>
          </p:cNvPr>
          <p:cNvSpPr/>
          <p:nvPr/>
        </p:nvSpPr>
        <p:spPr>
          <a:xfrm>
            <a:off x="10869433" y="3407526"/>
            <a:ext cx="1243042"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Closed</a:t>
            </a:r>
            <a:endParaRPr lang="en-SG" sz="105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74722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8643938A-439C-4C29-BD4A-24BD67B9F724}"/>
              </a:ext>
            </a:extLst>
          </p:cNvPr>
          <p:cNvSpPr/>
          <p:nvPr/>
        </p:nvSpPr>
        <p:spPr>
          <a:xfrm>
            <a:off x="1263193"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Schedule Management</a:t>
            </a:r>
          </a:p>
        </p:txBody>
      </p:sp>
      <p:sp>
        <p:nvSpPr>
          <p:cNvPr id="3" name="Rectangle 2">
            <a:extLst>
              <a:ext uri="{FF2B5EF4-FFF2-40B4-BE49-F238E27FC236}">
                <a16:creationId xmlns:a16="http://schemas.microsoft.com/office/drawing/2014/main" id="{BC707113-DD47-470B-A9F7-A8F6C451F802}"/>
              </a:ext>
            </a:extLst>
          </p:cNvPr>
          <p:cNvSpPr/>
          <p:nvPr/>
        </p:nvSpPr>
        <p:spPr>
          <a:xfrm>
            <a:off x="1263190" y="633009"/>
            <a:ext cx="3007151" cy="195134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Creation of Curriculum Calendar</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Curriculum Calendar</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Assignment of Tutors to lessons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Viewing of Curriculum Calendar</a:t>
            </a:r>
          </a:p>
        </p:txBody>
      </p:sp>
      <p:sp>
        <p:nvSpPr>
          <p:cNvPr id="7" name="Rectangle: Top Corners Rounded 6">
            <a:extLst>
              <a:ext uri="{FF2B5EF4-FFF2-40B4-BE49-F238E27FC236}">
                <a16:creationId xmlns:a16="http://schemas.microsoft.com/office/drawing/2014/main" id="{04325D43-5C12-4BA2-90EF-D37939EC0350}"/>
              </a:ext>
            </a:extLst>
          </p:cNvPr>
          <p:cNvSpPr/>
          <p:nvPr/>
        </p:nvSpPr>
        <p:spPr>
          <a:xfrm>
            <a:off x="4517012"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Student Management</a:t>
            </a:r>
          </a:p>
        </p:txBody>
      </p:sp>
      <p:sp>
        <p:nvSpPr>
          <p:cNvPr id="8" name="Rectangle 7">
            <a:extLst>
              <a:ext uri="{FF2B5EF4-FFF2-40B4-BE49-F238E27FC236}">
                <a16:creationId xmlns:a16="http://schemas.microsoft.com/office/drawing/2014/main" id="{A8F16FC3-CAA9-471A-94E7-666056336065}"/>
              </a:ext>
            </a:extLst>
          </p:cNvPr>
          <p:cNvSpPr/>
          <p:nvPr/>
        </p:nvSpPr>
        <p:spPr>
          <a:xfrm>
            <a:off x="4517009" y="633009"/>
            <a:ext cx="3007151" cy="1458424"/>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Registration of New Students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Student Information</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Removal of Students from Database</a:t>
            </a:r>
          </a:p>
        </p:txBody>
      </p:sp>
      <p:sp>
        <p:nvSpPr>
          <p:cNvPr id="11" name="Rectangle: Top Corners Rounded 10">
            <a:extLst>
              <a:ext uri="{FF2B5EF4-FFF2-40B4-BE49-F238E27FC236}">
                <a16:creationId xmlns:a16="http://schemas.microsoft.com/office/drawing/2014/main" id="{06465D97-BFEA-43E0-9F4C-E69B0A830711}"/>
              </a:ext>
            </a:extLst>
          </p:cNvPr>
          <p:cNvSpPr/>
          <p:nvPr/>
        </p:nvSpPr>
        <p:spPr>
          <a:xfrm>
            <a:off x="7770831"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Attendance Taking</a:t>
            </a:r>
          </a:p>
        </p:txBody>
      </p:sp>
      <p:sp>
        <p:nvSpPr>
          <p:cNvPr id="12" name="Rectangle 11">
            <a:extLst>
              <a:ext uri="{FF2B5EF4-FFF2-40B4-BE49-F238E27FC236}">
                <a16:creationId xmlns:a16="http://schemas.microsoft.com/office/drawing/2014/main" id="{4F416A26-1331-4A1A-879F-51D0F3F702EE}"/>
              </a:ext>
            </a:extLst>
          </p:cNvPr>
          <p:cNvSpPr/>
          <p:nvPr/>
        </p:nvSpPr>
        <p:spPr>
          <a:xfrm>
            <a:off x="7770828" y="633009"/>
            <a:ext cx="3007151" cy="101036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Students’ Attendances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Tutors’ Attendances</a:t>
            </a:r>
          </a:p>
        </p:txBody>
      </p:sp>
      <p:sp>
        <p:nvSpPr>
          <p:cNvPr id="13" name="Rectangle: Top Corners Rounded 12">
            <a:extLst>
              <a:ext uri="{FF2B5EF4-FFF2-40B4-BE49-F238E27FC236}">
                <a16:creationId xmlns:a16="http://schemas.microsoft.com/office/drawing/2014/main" id="{22D5AA63-61DF-4EBE-ADB4-4B013B22D485}"/>
              </a:ext>
            </a:extLst>
          </p:cNvPr>
          <p:cNvSpPr/>
          <p:nvPr/>
        </p:nvSpPr>
        <p:spPr>
          <a:xfrm>
            <a:off x="7770836" y="1782981"/>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Financial Report Mgmt</a:t>
            </a:r>
          </a:p>
        </p:txBody>
      </p:sp>
      <p:sp>
        <p:nvSpPr>
          <p:cNvPr id="14" name="Rectangle 13">
            <a:extLst>
              <a:ext uri="{FF2B5EF4-FFF2-40B4-BE49-F238E27FC236}">
                <a16:creationId xmlns:a16="http://schemas.microsoft.com/office/drawing/2014/main" id="{AD056BD8-2A47-4411-B0AF-9B2912B76BE6}"/>
              </a:ext>
            </a:extLst>
          </p:cNvPr>
          <p:cNvSpPr/>
          <p:nvPr/>
        </p:nvSpPr>
        <p:spPr>
          <a:xfrm>
            <a:off x="7770828" y="2243573"/>
            <a:ext cx="3007151" cy="1467855"/>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Creation of Reports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Reports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Creation &amp; Updating of Expenses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Viewing of Reports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Exporting of Reports</a:t>
            </a:r>
          </a:p>
        </p:txBody>
      </p:sp>
      <p:sp>
        <p:nvSpPr>
          <p:cNvPr id="15" name="Rectangle: Top Corners Rounded 14">
            <a:extLst>
              <a:ext uri="{FF2B5EF4-FFF2-40B4-BE49-F238E27FC236}">
                <a16:creationId xmlns:a16="http://schemas.microsoft.com/office/drawing/2014/main" id="{B3A2095F-5745-4DEA-92B7-D7F7F966D779}"/>
              </a:ext>
            </a:extLst>
          </p:cNvPr>
          <p:cNvSpPr/>
          <p:nvPr/>
        </p:nvSpPr>
        <p:spPr>
          <a:xfrm>
            <a:off x="4517011" y="2243573"/>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Payment Tracking</a:t>
            </a:r>
          </a:p>
        </p:txBody>
      </p:sp>
      <p:sp>
        <p:nvSpPr>
          <p:cNvPr id="16" name="Rectangle 15">
            <a:extLst>
              <a:ext uri="{FF2B5EF4-FFF2-40B4-BE49-F238E27FC236}">
                <a16:creationId xmlns:a16="http://schemas.microsoft.com/office/drawing/2014/main" id="{AA08FEC2-6AE6-49CE-B692-CE6DB9478F7F}"/>
              </a:ext>
            </a:extLst>
          </p:cNvPr>
          <p:cNvSpPr/>
          <p:nvPr/>
        </p:nvSpPr>
        <p:spPr>
          <a:xfrm>
            <a:off x="4517009" y="2714918"/>
            <a:ext cx="3007151" cy="131033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Payments made</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Overdue Payments</a:t>
            </a:r>
          </a:p>
          <a:p>
            <a:pPr marL="285750" indent="-285750">
              <a:buFont typeface="Arial" panose="020B0604020202020204" pitchFamily="34" charset="0"/>
              <a:buChar char="•"/>
            </a:pPr>
            <a:r>
              <a:rPr lang="en-SG" sz="1600" dirty="0" err="1">
                <a:solidFill>
                  <a:schemeClr val="bg2">
                    <a:lumMod val="25000"/>
                  </a:schemeClr>
                </a:solidFill>
                <a:latin typeface="Bahnschrift" panose="020B0502040204020203" pitchFamily="34" charset="0"/>
              </a:rPr>
              <a:t>ePayment</a:t>
            </a:r>
            <a:r>
              <a:rPr lang="en-SG" sz="1600" dirty="0">
                <a:solidFill>
                  <a:schemeClr val="bg2">
                    <a:lumMod val="25000"/>
                  </a:schemeClr>
                </a:solidFill>
                <a:latin typeface="Bahnschrift" panose="020B0502040204020203" pitchFamily="34" charset="0"/>
              </a:rPr>
              <a:t> (</a:t>
            </a:r>
            <a:r>
              <a:rPr lang="en-SG" sz="1600" dirty="0" err="1">
                <a:solidFill>
                  <a:schemeClr val="bg2">
                    <a:lumMod val="25000"/>
                  </a:schemeClr>
                </a:solidFill>
                <a:latin typeface="Bahnschrift" panose="020B0502040204020203" pitchFamily="34" charset="0"/>
              </a:rPr>
              <a:t>PayNow</a:t>
            </a:r>
            <a:r>
              <a:rPr lang="en-SG" sz="1600" dirty="0">
                <a:solidFill>
                  <a:schemeClr val="bg2">
                    <a:lumMod val="25000"/>
                  </a:schemeClr>
                </a:solidFill>
                <a:latin typeface="Bahnschrift" panose="020B0502040204020203" pitchFamily="34" charset="0"/>
              </a:rPr>
              <a:t>)</a:t>
            </a:r>
          </a:p>
        </p:txBody>
      </p:sp>
      <p:sp>
        <p:nvSpPr>
          <p:cNvPr id="17" name="Rectangle: Top Corners Rounded 16">
            <a:extLst>
              <a:ext uri="{FF2B5EF4-FFF2-40B4-BE49-F238E27FC236}">
                <a16:creationId xmlns:a16="http://schemas.microsoft.com/office/drawing/2014/main" id="{21A9DDAF-C6DC-4C59-B4D6-80318C8AC4A1}"/>
              </a:ext>
            </a:extLst>
          </p:cNvPr>
          <p:cNvSpPr/>
          <p:nvPr/>
        </p:nvSpPr>
        <p:spPr>
          <a:xfrm>
            <a:off x="1263191" y="2714918"/>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Receipt Generation</a:t>
            </a:r>
          </a:p>
        </p:txBody>
      </p:sp>
      <p:sp>
        <p:nvSpPr>
          <p:cNvPr id="18" name="Rectangle 17">
            <a:extLst>
              <a:ext uri="{FF2B5EF4-FFF2-40B4-BE49-F238E27FC236}">
                <a16:creationId xmlns:a16="http://schemas.microsoft.com/office/drawing/2014/main" id="{5EF43CCE-2801-434C-825F-06F109A54710}"/>
              </a:ext>
            </a:extLst>
          </p:cNvPr>
          <p:cNvSpPr/>
          <p:nvPr/>
        </p:nvSpPr>
        <p:spPr>
          <a:xfrm>
            <a:off x="1263189" y="3168821"/>
            <a:ext cx="3007151" cy="1059764"/>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Generation of Receipts in PDF format</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Generation of Payslips in PDF format</a:t>
            </a:r>
          </a:p>
        </p:txBody>
      </p:sp>
      <p:sp>
        <p:nvSpPr>
          <p:cNvPr id="19" name="Rectangle: Top Corners Rounded 18">
            <a:extLst>
              <a:ext uri="{FF2B5EF4-FFF2-40B4-BE49-F238E27FC236}">
                <a16:creationId xmlns:a16="http://schemas.microsoft.com/office/drawing/2014/main" id="{7A10E4F7-405B-414D-A74C-B66C83C9FBCD}"/>
              </a:ext>
            </a:extLst>
          </p:cNvPr>
          <p:cNvSpPr/>
          <p:nvPr/>
        </p:nvSpPr>
        <p:spPr>
          <a:xfrm>
            <a:off x="1263193" y="435245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Reward</a:t>
            </a:r>
          </a:p>
        </p:txBody>
      </p:sp>
      <p:sp>
        <p:nvSpPr>
          <p:cNvPr id="20" name="Rectangle 19">
            <a:extLst>
              <a:ext uri="{FF2B5EF4-FFF2-40B4-BE49-F238E27FC236}">
                <a16:creationId xmlns:a16="http://schemas.microsoft.com/office/drawing/2014/main" id="{5DEF68E2-C10D-4605-BAAD-B1BC83E46B71}"/>
              </a:ext>
            </a:extLst>
          </p:cNvPr>
          <p:cNvSpPr/>
          <p:nvPr/>
        </p:nvSpPr>
        <p:spPr>
          <a:xfrm>
            <a:off x="1263189" y="4813048"/>
            <a:ext cx="3007151" cy="82484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Allocation of Points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Points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Points</a:t>
            </a:r>
          </a:p>
        </p:txBody>
      </p:sp>
      <p:sp>
        <p:nvSpPr>
          <p:cNvPr id="21" name="Rectangle: Top Corners Rounded 20">
            <a:extLst>
              <a:ext uri="{FF2B5EF4-FFF2-40B4-BE49-F238E27FC236}">
                <a16:creationId xmlns:a16="http://schemas.microsoft.com/office/drawing/2014/main" id="{9B2B0602-A156-498E-B5D2-8E1D731A958B}"/>
              </a:ext>
            </a:extLst>
          </p:cNvPr>
          <p:cNvSpPr/>
          <p:nvPr/>
        </p:nvSpPr>
        <p:spPr>
          <a:xfrm>
            <a:off x="4517008" y="4182284"/>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Grades Tracking</a:t>
            </a:r>
          </a:p>
        </p:txBody>
      </p:sp>
      <p:sp>
        <p:nvSpPr>
          <p:cNvPr id="22" name="Rectangle 21">
            <a:extLst>
              <a:ext uri="{FF2B5EF4-FFF2-40B4-BE49-F238E27FC236}">
                <a16:creationId xmlns:a16="http://schemas.microsoft.com/office/drawing/2014/main" id="{96F111A6-DFA3-4A1C-ACB7-E4A0DDE3EF99}"/>
              </a:ext>
            </a:extLst>
          </p:cNvPr>
          <p:cNvSpPr/>
          <p:nvPr/>
        </p:nvSpPr>
        <p:spPr>
          <a:xfrm>
            <a:off x="4517007" y="4648734"/>
            <a:ext cx="3007151" cy="782433"/>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Adding of Grades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Grades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Viewing of Grades</a:t>
            </a:r>
          </a:p>
        </p:txBody>
      </p:sp>
      <p:sp>
        <p:nvSpPr>
          <p:cNvPr id="23" name="Rectangle: Top Corners Rounded 22">
            <a:extLst>
              <a:ext uri="{FF2B5EF4-FFF2-40B4-BE49-F238E27FC236}">
                <a16:creationId xmlns:a16="http://schemas.microsoft.com/office/drawing/2014/main" id="{887F4216-42C6-464B-B5F5-769C8D217B44}"/>
              </a:ext>
            </a:extLst>
          </p:cNvPr>
          <p:cNvSpPr/>
          <p:nvPr/>
        </p:nvSpPr>
        <p:spPr>
          <a:xfrm>
            <a:off x="7770838" y="3852630"/>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Dashboard</a:t>
            </a:r>
          </a:p>
        </p:txBody>
      </p:sp>
      <p:sp>
        <p:nvSpPr>
          <p:cNvPr id="24" name="Rectangle 23">
            <a:extLst>
              <a:ext uri="{FF2B5EF4-FFF2-40B4-BE49-F238E27FC236}">
                <a16:creationId xmlns:a16="http://schemas.microsoft.com/office/drawing/2014/main" id="{05ADE33F-50E3-4333-B795-9D742CE3133E}"/>
              </a:ext>
            </a:extLst>
          </p:cNvPr>
          <p:cNvSpPr/>
          <p:nvPr/>
        </p:nvSpPr>
        <p:spPr>
          <a:xfrm>
            <a:off x="7770828" y="4311624"/>
            <a:ext cx="3007151" cy="1315036"/>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Financial Report Summary</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Weekly Lesson Schedule</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Classes in need of replacement tutors</a:t>
            </a:r>
          </a:p>
        </p:txBody>
      </p:sp>
      <p:sp>
        <p:nvSpPr>
          <p:cNvPr id="25" name="Rectangle: Top Corners Rounded 24">
            <a:extLst>
              <a:ext uri="{FF2B5EF4-FFF2-40B4-BE49-F238E27FC236}">
                <a16:creationId xmlns:a16="http://schemas.microsoft.com/office/drawing/2014/main" id="{5B277A63-69C2-4195-8FE3-9C89350E8001}"/>
              </a:ext>
            </a:extLst>
          </p:cNvPr>
          <p:cNvSpPr/>
          <p:nvPr/>
        </p:nvSpPr>
        <p:spPr>
          <a:xfrm>
            <a:off x="4517011" y="5594060"/>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Payment Reminders</a:t>
            </a:r>
          </a:p>
        </p:txBody>
      </p:sp>
      <p:sp>
        <p:nvSpPr>
          <p:cNvPr id="26" name="Rectangle 25">
            <a:extLst>
              <a:ext uri="{FF2B5EF4-FFF2-40B4-BE49-F238E27FC236}">
                <a16:creationId xmlns:a16="http://schemas.microsoft.com/office/drawing/2014/main" id="{852100CB-2BE5-4FA4-9FE8-200EB71726A2}"/>
              </a:ext>
            </a:extLst>
          </p:cNvPr>
          <p:cNvSpPr/>
          <p:nvPr/>
        </p:nvSpPr>
        <p:spPr>
          <a:xfrm>
            <a:off x="4517007" y="6054652"/>
            <a:ext cx="3007151" cy="633263"/>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600" dirty="0">
                <a:solidFill>
                  <a:schemeClr val="bg2">
                    <a:lumMod val="25000"/>
                  </a:schemeClr>
                </a:solidFill>
                <a:latin typeface="Bahnschrift" panose="020B0502040204020203" pitchFamily="34" charset="0"/>
              </a:rPr>
              <a:t>S</a:t>
            </a:r>
            <a:r>
              <a:rPr lang="en-SG" sz="1600" dirty="0">
                <a:solidFill>
                  <a:schemeClr val="bg2">
                    <a:lumMod val="25000"/>
                  </a:schemeClr>
                </a:solidFill>
                <a:latin typeface="Bahnschrift" panose="020B0502040204020203" pitchFamily="34" charset="0"/>
              </a:rPr>
              <a:t>MS Reminders for Payment</a:t>
            </a:r>
          </a:p>
        </p:txBody>
      </p:sp>
      <p:sp>
        <p:nvSpPr>
          <p:cNvPr id="29" name="Rectangle: Top Corners Rounded 28">
            <a:extLst>
              <a:ext uri="{FF2B5EF4-FFF2-40B4-BE49-F238E27FC236}">
                <a16:creationId xmlns:a16="http://schemas.microsoft.com/office/drawing/2014/main" id="{06A3B20C-6E00-4BEE-865A-0558880DCB5B}"/>
              </a:ext>
            </a:extLst>
          </p:cNvPr>
          <p:cNvSpPr/>
          <p:nvPr/>
        </p:nvSpPr>
        <p:spPr>
          <a:xfrm>
            <a:off x="1263189" y="5772117"/>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Analytics</a:t>
            </a:r>
          </a:p>
        </p:txBody>
      </p:sp>
      <p:sp>
        <p:nvSpPr>
          <p:cNvPr id="30" name="Rectangle 29">
            <a:extLst>
              <a:ext uri="{FF2B5EF4-FFF2-40B4-BE49-F238E27FC236}">
                <a16:creationId xmlns:a16="http://schemas.microsoft.com/office/drawing/2014/main" id="{247A646C-C884-4A04-B875-04EE1384049C}"/>
              </a:ext>
            </a:extLst>
          </p:cNvPr>
          <p:cNvSpPr/>
          <p:nvPr/>
        </p:nvSpPr>
        <p:spPr>
          <a:xfrm>
            <a:off x="1263188" y="6238568"/>
            <a:ext cx="3007151" cy="57477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Students’ performance analysis</a:t>
            </a:r>
          </a:p>
        </p:txBody>
      </p:sp>
    </p:spTree>
    <p:extLst>
      <p:ext uri="{BB962C8B-B14F-4D97-AF65-F5344CB8AC3E}">
        <p14:creationId xmlns:p14="http://schemas.microsoft.com/office/powerpoint/2010/main" val="2824235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9837AD9-8DB7-45FC-9BE6-4BCE6D89F2AE}"/>
              </a:ext>
            </a:extLst>
          </p:cNvPr>
          <p:cNvGrpSpPr/>
          <p:nvPr/>
        </p:nvGrpSpPr>
        <p:grpSpPr>
          <a:xfrm>
            <a:off x="3425560" y="1933756"/>
            <a:ext cx="6550057" cy="433633"/>
            <a:chOff x="1227056" y="1923068"/>
            <a:chExt cx="9737888" cy="433633"/>
          </a:xfrm>
        </p:grpSpPr>
        <p:sp>
          <p:nvSpPr>
            <p:cNvPr id="6" name="Rectangle: Rounded Corners 5">
              <a:extLst>
                <a:ext uri="{FF2B5EF4-FFF2-40B4-BE49-F238E27FC236}">
                  <a16:creationId xmlns:a16="http://schemas.microsoft.com/office/drawing/2014/main" id="{43BACB32-7BAC-4B6A-91FE-7FADAD3F36D8}"/>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8" name="Rectangle: Rounded Corners 7">
              <a:extLst>
                <a:ext uri="{FF2B5EF4-FFF2-40B4-BE49-F238E27FC236}">
                  <a16:creationId xmlns:a16="http://schemas.microsoft.com/office/drawing/2014/main" id="{176C6424-58E0-40BA-A2AE-C7AF44F9851D}"/>
                </a:ext>
              </a:extLst>
            </p:cNvPr>
            <p:cNvSpPr/>
            <p:nvPr/>
          </p:nvSpPr>
          <p:spPr>
            <a:xfrm>
              <a:off x="1227056" y="1923068"/>
              <a:ext cx="6749694"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latin typeface="Bahnschrift" panose="020B0502040204020203" pitchFamily="34" charset="0"/>
              </a:endParaRPr>
            </a:p>
          </p:txBody>
        </p:sp>
      </p:grpSp>
      <p:sp>
        <p:nvSpPr>
          <p:cNvPr id="23" name="TextBox 22">
            <a:extLst>
              <a:ext uri="{FF2B5EF4-FFF2-40B4-BE49-F238E27FC236}">
                <a16:creationId xmlns:a16="http://schemas.microsoft.com/office/drawing/2014/main" id="{56C35C29-AB93-4583-ABC7-E4A030AB04B8}"/>
              </a:ext>
            </a:extLst>
          </p:cNvPr>
          <p:cNvSpPr txBox="1"/>
          <p:nvPr/>
        </p:nvSpPr>
        <p:spPr>
          <a:xfrm>
            <a:off x="1227056" y="1169651"/>
            <a:ext cx="4438451" cy="400110"/>
          </a:xfrm>
          <a:prstGeom prst="rect">
            <a:avLst/>
          </a:prstGeom>
          <a:noFill/>
        </p:spPr>
        <p:txBody>
          <a:bodyPr wrap="square" rtlCol="0">
            <a:spAutoFit/>
          </a:bodyPr>
          <a:lstStyle/>
          <a:p>
            <a:r>
              <a:rPr lang="en-US" sz="2000" b="1" u="sng" dirty="0">
                <a:latin typeface="Bahnschrift" panose="020B0502040204020203" pitchFamily="34" charset="0"/>
              </a:rPr>
              <a:t>Project Progress Summary </a:t>
            </a:r>
            <a:endParaRPr lang="en-SG" sz="2000" b="1" u="sng" dirty="0">
              <a:latin typeface="Bahnschrift" panose="020B0502040204020203" pitchFamily="34" charset="0"/>
            </a:endParaRPr>
          </a:p>
        </p:txBody>
      </p:sp>
      <p:sp>
        <p:nvSpPr>
          <p:cNvPr id="24" name="TextBox 23">
            <a:extLst>
              <a:ext uri="{FF2B5EF4-FFF2-40B4-BE49-F238E27FC236}">
                <a16:creationId xmlns:a16="http://schemas.microsoft.com/office/drawing/2014/main" id="{DD3DB2EC-981C-4468-A100-8483C8F74AD8}"/>
              </a:ext>
            </a:extLst>
          </p:cNvPr>
          <p:cNvSpPr txBox="1"/>
          <p:nvPr/>
        </p:nvSpPr>
        <p:spPr>
          <a:xfrm>
            <a:off x="4907192" y="444303"/>
            <a:ext cx="237761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M</a:t>
            </a:r>
            <a:r>
              <a:rPr lang="en-SG" sz="3200" b="1" dirty="0">
                <a:solidFill>
                  <a:schemeClr val="bg2">
                    <a:lumMod val="25000"/>
                  </a:schemeClr>
                </a:solidFill>
                <a:latin typeface="Matura MT Script Capitals" panose="03020802060602070202" pitchFamily="66" charset="0"/>
              </a:rPr>
              <a:t>id Terms</a:t>
            </a:r>
          </a:p>
        </p:txBody>
      </p:sp>
      <p:sp>
        <p:nvSpPr>
          <p:cNvPr id="25" name="TextBox 24">
            <a:extLst>
              <a:ext uri="{FF2B5EF4-FFF2-40B4-BE49-F238E27FC236}">
                <a16:creationId xmlns:a16="http://schemas.microsoft.com/office/drawing/2014/main" id="{4875649D-8664-42F3-A212-164A35104790}"/>
              </a:ext>
            </a:extLst>
          </p:cNvPr>
          <p:cNvSpPr txBox="1"/>
          <p:nvPr/>
        </p:nvSpPr>
        <p:spPr>
          <a:xfrm>
            <a:off x="631596" y="1981294"/>
            <a:ext cx="2328422" cy="338554"/>
          </a:xfrm>
          <a:prstGeom prst="rect">
            <a:avLst/>
          </a:prstGeom>
          <a:noFill/>
        </p:spPr>
        <p:txBody>
          <a:bodyPr wrap="square" rtlCol="0">
            <a:spAutoFit/>
          </a:bodyPr>
          <a:lstStyle/>
          <a:p>
            <a:pPr algn="r"/>
            <a:r>
              <a:rPr lang="en-US" sz="1600" dirty="0">
                <a:latin typeface="Bahnschrift" panose="020B0502040204020203" pitchFamily="34" charset="0"/>
              </a:rPr>
              <a:t>Iterations Completed</a:t>
            </a:r>
            <a:endParaRPr lang="en-SG" sz="1600" dirty="0">
              <a:latin typeface="Bahnschrift" panose="020B0502040204020203" pitchFamily="34" charset="0"/>
            </a:endParaRPr>
          </a:p>
        </p:txBody>
      </p:sp>
      <p:sp>
        <p:nvSpPr>
          <p:cNvPr id="26" name="TextBox 25">
            <a:extLst>
              <a:ext uri="{FF2B5EF4-FFF2-40B4-BE49-F238E27FC236}">
                <a16:creationId xmlns:a16="http://schemas.microsoft.com/office/drawing/2014/main" id="{0835B0A7-F1D2-45A3-9C44-E34E9C77272C}"/>
              </a:ext>
            </a:extLst>
          </p:cNvPr>
          <p:cNvSpPr txBox="1"/>
          <p:nvPr/>
        </p:nvSpPr>
        <p:spPr>
          <a:xfrm>
            <a:off x="10100820" y="1858184"/>
            <a:ext cx="1912071" cy="584775"/>
          </a:xfrm>
          <a:prstGeom prst="rect">
            <a:avLst/>
          </a:prstGeom>
          <a:noFill/>
        </p:spPr>
        <p:txBody>
          <a:bodyPr wrap="square" rtlCol="0">
            <a:spAutoFit/>
          </a:bodyPr>
          <a:lstStyle/>
          <a:p>
            <a:r>
              <a:rPr lang="en-US" sz="1600" dirty="0">
                <a:latin typeface="Bahnschrift" panose="020B0502040204020203" pitchFamily="34" charset="0"/>
              </a:rPr>
              <a:t>Iteration 8 / 11</a:t>
            </a:r>
          </a:p>
          <a:p>
            <a:r>
              <a:rPr lang="en-US" sz="1600" dirty="0">
                <a:latin typeface="Bahnschrift" panose="020B0502040204020203" pitchFamily="34" charset="0"/>
              </a:rPr>
              <a:t>~ 73%</a:t>
            </a:r>
            <a:endParaRPr lang="en-SG" sz="1600" dirty="0">
              <a:latin typeface="Bahnschrift" panose="020B0502040204020203" pitchFamily="34" charset="0"/>
            </a:endParaRPr>
          </a:p>
        </p:txBody>
      </p:sp>
      <p:grpSp>
        <p:nvGrpSpPr>
          <p:cNvPr id="27" name="Group 26">
            <a:extLst>
              <a:ext uri="{FF2B5EF4-FFF2-40B4-BE49-F238E27FC236}">
                <a16:creationId xmlns:a16="http://schemas.microsoft.com/office/drawing/2014/main" id="{EEE971FA-BCAC-4CE3-9628-151CC592FA81}"/>
              </a:ext>
            </a:extLst>
          </p:cNvPr>
          <p:cNvGrpSpPr/>
          <p:nvPr/>
        </p:nvGrpSpPr>
        <p:grpSpPr>
          <a:xfrm>
            <a:off x="3425560" y="2628094"/>
            <a:ext cx="6550057" cy="433633"/>
            <a:chOff x="1227056" y="1923068"/>
            <a:chExt cx="9737888" cy="433633"/>
          </a:xfrm>
        </p:grpSpPr>
        <p:sp>
          <p:nvSpPr>
            <p:cNvPr id="28" name="Rectangle: Rounded Corners 27">
              <a:extLst>
                <a:ext uri="{FF2B5EF4-FFF2-40B4-BE49-F238E27FC236}">
                  <a16:creationId xmlns:a16="http://schemas.microsoft.com/office/drawing/2014/main" id="{7D86F51E-7025-4D2F-A60A-6A01D7C46892}"/>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29" name="Rectangle: Rounded Corners 28">
              <a:extLst>
                <a:ext uri="{FF2B5EF4-FFF2-40B4-BE49-F238E27FC236}">
                  <a16:creationId xmlns:a16="http://schemas.microsoft.com/office/drawing/2014/main" id="{E064A570-F6D8-49C1-BB2E-8331F2EEFEFB}"/>
                </a:ext>
              </a:extLst>
            </p:cNvPr>
            <p:cNvSpPr/>
            <p:nvPr/>
          </p:nvSpPr>
          <p:spPr>
            <a:xfrm>
              <a:off x="1227056" y="1923068"/>
              <a:ext cx="5095959"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grpSp>
      <p:sp>
        <p:nvSpPr>
          <p:cNvPr id="30" name="TextBox 29">
            <a:extLst>
              <a:ext uri="{FF2B5EF4-FFF2-40B4-BE49-F238E27FC236}">
                <a16:creationId xmlns:a16="http://schemas.microsoft.com/office/drawing/2014/main" id="{33BC6F5C-906E-4564-AAFE-34365B85B03B}"/>
              </a:ext>
            </a:extLst>
          </p:cNvPr>
          <p:cNvSpPr txBox="1"/>
          <p:nvPr/>
        </p:nvSpPr>
        <p:spPr>
          <a:xfrm>
            <a:off x="1102939" y="2675633"/>
            <a:ext cx="1857079" cy="338554"/>
          </a:xfrm>
          <a:prstGeom prst="rect">
            <a:avLst/>
          </a:prstGeom>
          <a:noFill/>
        </p:spPr>
        <p:txBody>
          <a:bodyPr wrap="square" rtlCol="0">
            <a:spAutoFit/>
          </a:bodyPr>
          <a:lstStyle/>
          <a:p>
            <a:pPr algn="ctr"/>
            <a:r>
              <a:rPr lang="en-US" sz="1600" dirty="0">
                <a:latin typeface="Bahnschrift" panose="020B0502040204020203" pitchFamily="34" charset="0"/>
              </a:rPr>
              <a:t>Module Completed</a:t>
            </a:r>
            <a:endParaRPr lang="en-SG" sz="1600" dirty="0">
              <a:latin typeface="Bahnschrift" panose="020B0502040204020203" pitchFamily="34" charset="0"/>
            </a:endParaRPr>
          </a:p>
        </p:txBody>
      </p:sp>
      <p:sp>
        <p:nvSpPr>
          <p:cNvPr id="31" name="TextBox 30">
            <a:extLst>
              <a:ext uri="{FF2B5EF4-FFF2-40B4-BE49-F238E27FC236}">
                <a16:creationId xmlns:a16="http://schemas.microsoft.com/office/drawing/2014/main" id="{B9E708B8-6CD9-4F9A-9F18-42FA50C6E9C2}"/>
              </a:ext>
            </a:extLst>
          </p:cNvPr>
          <p:cNvSpPr txBox="1"/>
          <p:nvPr/>
        </p:nvSpPr>
        <p:spPr>
          <a:xfrm>
            <a:off x="10100820" y="2675633"/>
            <a:ext cx="1912071" cy="338554"/>
          </a:xfrm>
          <a:prstGeom prst="rect">
            <a:avLst/>
          </a:prstGeom>
          <a:noFill/>
        </p:spPr>
        <p:txBody>
          <a:bodyPr wrap="square" rtlCol="0">
            <a:spAutoFit/>
          </a:bodyPr>
          <a:lstStyle/>
          <a:p>
            <a:r>
              <a:rPr lang="en-US" sz="1600" dirty="0">
                <a:latin typeface="Bahnschrift" panose="020B0502040204020203" pitchFamily="34" charset="0"/>
              </a:rPr>
              <a:t>~ 51%</a:t>
            </a:r>
            <a:endParaRPr lang="en-SG" sz="1600" dirty="0">
              <a:latin typeface="Bahnschrift" panose="020B0502040204020203" pitchFamily="34" charset="0"/>
            </a:endParaRPr>
          </a:p>
        </p:txBody>
      </p:sp>
      <p:grpSp>
        <p:nvGrpSpPr>
          <p:cNvPr id="32" name="Group 31">
            <a:extLst>
              <a:ext uri="{FF2B5EF4-FFF2-40B4-BE49-F238E27FC236}">
                <a16:creationId xmlns:a16="http://schemas.microsoft.com/office/drawing/2014/main" id="{3B0A4100-A7B1-4C7D-88A6-A5E26A4CE966}"/>
              </a:ext>
            </a:extLst>
          </p:cNvPr>
          <p:cNvGrpSpPr/>
          <p:nvPr/>
        </p:nvGrpSpPr>
        <p:grpSpPr>
          <a:xfrm>
            <a:off x="3425560" y="3355239"/>
            <a:ext cx="6550057" cy="433633"/>
            <a:chOff x="1227056" y="1923068"/>
            <a:chExt cx="9737888" cy="433633"/>
          </a:xfrm>
        </p:grpSpPr>
        <p:sp>
          <p:nvSpPr>
            <p:cNvPr id="33" name="Rectangle: Rounded Corners 32">
              <a:extLst>
                <a:ext uri="{FF2B5EF4-FFF2-40B4-BE49-F238E27FC236}">
                  <a16:creationId xmlns:a16="http://schemas.microsoft.com/office/drawing/2014/main" id="{8F2A822D-F257-453A-8FB4-BC327FAFBEFE}"/>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4" name="Rectangle: Rounded Corners 33">
              <a:extLst>
                <a:ext uri="{FF2B5EF4-FFF2-40B4-BE49-F238E27FC236}">
                  <a16:creationId xmlns:a16="http://schemas.microsoft.com/office/drawing/2014/main" id="{A1C05A98-2792-44DB-B23F-D80DCF0E6381}"/>
                </a:ext>
              </a:extLst>
            </p:cNvPr>
            <p:cNvSpPr/>
            <p:nvPr/>
          </p:nvSpPr>
          <p:spPr>
            <a:xfrm>
              <a:off x="1227056" y="1923068"/>
              <a:ext cx="9737888"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latin typeface="Bahnschrift" panose="020B0502040204020203" pitchFamily="34" charset="0"/>
              </a:endParaRPr>
            </a:p>
          </p:txBody>
        </p:sp>
      </p:grpSp>
      <p:sp>
        <p:nvSpPr>
          <p:cNvPr id="35" name="TextBox 34">
            <a:extLst>
              <a:ext uri="{FF2B5EF4-FFF2-40B4-BE49-F238E27FC236}">
                <a16:creationId xmlns:a16="http://schemas.microsoft.com/office/drawing/2014/main" id="{251AF340-BA83-4578-B116-41FD36D45867}"/>
              </a:ext>
            </a:extLst>
          </p:cNvPr>
          <p:cNvSpPr txBox="1"/>
          <p:nvPr/>
        </p:nvSpPr>
        <p:spPr>
          <a:xfrm>
            <a:off x="631596" y="3392242"/>
            <a:ext cx="2328422" cy="338554"/>
          </a:xfrm>
          <a:prstGeom prst="rect">
            <a:avLst/>
          </a:prstGeom>
          <a:noFill/>
        </p:spPr>
        <p:txBody>
          <a:bodyPr wrap="square" rtlCol="0">
            <a:spAutoFit/>
          </a:bodyPr>
          <a:lstStyle/>
          <a:p>
            <a:pPr algn="r"/>
            <a:r>
              <a:rPr lang="en-US" sz="1600" dirty="0">
                <a:latin typeface="Bahnschrift" panose="020B0502040204020203" pitchFamily="34" charset="0"/>
              </a:rPr>
              <a:t>Completion Confidence</a:t>
            </a:r>
            <a:endParaRPr lang="en-SG" sz="1600" dirty="0">
              <a:latin typeface="Bahnschrift" panose="020B0502040204020203" pitchFamily="34" charset="0"/>
            </a:endParaRPr>
          </a:p>
        </p:txBody>
      </p:sp>
      <p:sp>
        <p:nvSpPr>
          <p:cNvPr id="36" name="TextBox 35">
            <a:extLst>
              <a:ext uri="{FF2B5EF4-FFF2-40B4-BE49-F238E27FC236}">
                <a16:creationId xmlns:a16="http://schemas.microsoft.com/office/drawing/2014/main" id="{4708A760-F13A-4A9D-AA20-488A2A8EB36F}"/>
              </a:ext>
            </a:extLst>
          </p:cNvPr>
          <p:cNvSpPr txBox="1"/>
          <p:nvPr/>
        </p:nvSpPr>
        <p:spPr>
          <a:xfrm>
            <a:off x="10100820" y="3402778"/>
            <a:ext cx="1912071" cy="338554"/>
          </a:xfrm>
          <a:prstGeom prst="rect">
            <a:avLst/>
          </a:prstGeom>
          <a:noFill/>
        </p:spPr>
        <p:txBody>
          <a:bodyPr wrap="square" rtlCol="0">
            <a:spAutoFit/>
          </a:bodyPr>
          <a:lstStyle/>
          <a:p>
            <a:r>
              <a:rPr lang="en-US" sz="1600" dirty="0">
                <a:latin typeface="Bahnschrift" panose="020B0502040204020203" pitchFamily="34" charset="0"/>
              </a:rPr>
              <a:t>100%</a:t>
            </a:r>
            <a:endParaRPr lang="en-SG" sz="1600" dirty="0">
              <a:latin typeface="Bahnschrift" panose="020B0502040204020203" pitchFamily="34" charset="0"/>
            </a:endParaRPr>
          </a:p>
        </p:txBody>
      </p:sp>
      <p:grpSp>
        <p:nvGrpSpPr>
          <p:cNvPr id="38" name="Group 37">
            <a:extLst>
              <a:ext uri="{FF2B5EF4-FFF2-40B4-BE49-F238E27FC236}">
                <a16:creationId xmlns:a16="http://schemas.microsoft.com/office/drawing/2014/main" id="{852CF2A4-A5AA-4C06-8FD1-9CCD2F94C97F}"/>
              </a:ext>
            </a:extLst>
          </p:cNvPr>
          <p:cNvGrpSpPr/>
          <p:nvPr/>
        </p:nvGrpSpPr>
        <p:grpSpPr>
          <a:xfrm>
            <a:off x="6404484" y="4365436"/>
            <a:ext cx="3122330" cy="2394453"/>
            <a:chOff x="5807782" y="3758129"/>
            <a:chExt cx="4064352" cy="2936494"/>
          </a:xfrm>
        </p:grpSpPr>
        <p:pic>
          <p:nvPicPr>
            <p:cNvPr id="39" name="Picture 38">
              <a:extLst>
                <a:ext uri="{FF2B5EF4-FFF2-40B4-BE49-F238E27FC236}">
                  <a16:creationId xmlns:a16="http://schemas.microsoft.com/office/drawing/2014/main" id="{518C733F-3B19-4430-83F8-9085635D3B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07782" y="3758129"/>
              <a:ext cx="4064352" cy="2936494"/>
            </a:xfrm>
            <a:prstGeom prst="rect">
              <a:avLst/>
            </a:prstGeom>
          </p:spPr>
        </p:pic>
        <p:pic>
          <p:nvPicPr>
            <p:cNvPr id="40" name="Picture 39">
              <a:extLst>
                <a:ext uri="{FF2B5EF4-FFF2-40B4-BE49-F238E27FC236}">
                  <a16:creationId xmlns:a16="http://schemas.microsoft.com/office/drawing/2014/main" id="{AAC49DAB-A15D-4817-9D16-EEB6FF2DFB9F}"/>
                </a:ext>
              </a:extLst>
            </p:cNvPr>
            <p:cNvPicPr>
              <a:picLocks noChangeAspect="1"/>
            </p:cNvPicPr>
            <p:nvPr/>
          </p:nvPicPr>
          <p:blipFill>
            <a:blip r:embed="rId4"/>
            <a:stretch>
              <a:fillRect/>
            </a:stretch>
          </p:blipFill>
          <p:spPr>
            <a:xfrm>
              <a:off x="5954597" y="3911843"/>
              <a:ext cx="3764438" cy="2055324"/>
            </a:xfrm>
            <a:prstGeom prst="rect">
              <a:avLst/>
            </a:prstGeom>
          </p:spPr>
        </p:pic>
      </p:grpSp>
      <p:sp>
        <p:nvSpPr>
          <p:cNvPr id="41" name="Rectangle: Rounded Corners 40">
            <a:extLst>
              <a:ext uri="{FF2B5EF4-FFF2-40B4-BE49-F238E27FC236}">
                <a16:creationId xmlns:a16="http://schemas.microsoft.com/office/drawing/2014/main" id="{6FD3FC78-2FFB-4E0C-B36A-403DB5570E9F}"/>
              </a:ext>
            </a:extLst>
          </p:cNvPr>
          <p:cNvSpPr/>
          <p:nvPr/>
        </p:nvSpPr>
        <p:spPr>
          <a:xfrm>
            <a:off x="2526383" y="5405363"/>
            <a:ext cx="3035431" cy="782425"/>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Click here to visit the Portal!</a:t>
            </a:r>
            <a:endParaRPr lang="en-SG" b="1" dirty="0">
              <a:solidFill>
                <a:schemeClr val="tx1"/>
              </a:solidFill>
              <a:latin typeface="Bahnschrift" panose="020B0502040204020203" pitchFamily="34" charset="0"/>
            </a:endParaRPr>
          </a:p>
        </p:txBody>
      </p:sp>
      <p:sp>
        <p:nvSpPr>
          <p:cNvPr id="37" name="Rectangle: Rounded Corners 36">
            <a:extLst>
              <a:ext uri="{FF2B5EF4-FFF2-40B4-BE49-F238E27FC236}">
                <a16:creationId xmlns:a16="http://schemas.microsoft.com/office/drawing/2014/main" id="{F98593B6-3C5E-451C-8DFB-7A43509C1BAC}"/>
              </a:ext>
            </a:extLst>
          </p:cNvPr>
          <p:cNvSpPr/>
          <p:nvPr/>
        </p:nvSpPr>
        <p:spPr>
          <a:xfrm>
            <a:off x="2526383" y="4473467"/>
            <a:ext cx="3035431" cy="782425"/>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Click here to view our Mid Term Slides!</a:t>
            </a:r>
            <a:endParaRPr lang="en-SG" b="1"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518163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9837AD9-8DB7-45FC-9BE6-4BCE6D89F2AE}"/>
              </a:ext>
            </a:extLst>
          </p:cNvPr>
          <p:cNvGrpSpPr/>
          <p:nvPr/>
        </p:nvGrpSpPr>
        <p:grpSpPr>
          <a:xfrm>
            <a:off x="1227056" y="1923068"/>
            <a:ext cx="9737888" cy="433633"/>
            <a:chOff x="1227056" y="1923068"/>
            <a:chExt cx="9737888" cy="433633"/>
          </a:xfrm>
        </p:grpSpPr>
        <p:sp>
          <p:nvSpPr>
            <p:cNvPr id="6" name="Rectangle: Rounded Corners 5">
              <a:extLst>
                <a:ext uri="{FF2B5EF4-FFF2-40B4-BE49-F238E27FC236}">
                  <a16:creationId xmlns:a16="http://schemas.microsoft.com/office/drawing/2014/main" id="{43BACB32-7BAC-4B6A-91FE-7FADAD3F36D8}"/>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8" name="Rectangle: Rounded Corners 7">
              <a:extLst>
                <a:ext uri="{FF2B5EF4-FFF2-40B4-BE49-F238E27FC236}">
                  <a16:creationId xmlns:a16="http://schemas.microsoft.com/office/drawing/2014/main" id="{176C6424-58E0-40BA-A2AE-C7AF44F9851D}"/>
                </a:ext>
              </a:extLst>
            </p:cNvPr>
            <p:cNvSpPr/>
            <p:nvPr/>
          </p:nvSpPr>
          <p:spPr>
            <a:xfrm>
              <a:off x="1227056" y="1923068"/>
              <a:ext cx="4089662"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grpSp>
      <p:cxnSp>
        <p:nvCxnSpPr>
          <p:cNvPr id="12" name="Straight Connector 11">
            <a:extLst>
              <a:ext uri="{FF2B5EF4-FFF2-40B4-BE49-F238E27FC236}">
                <a16:creationId xmlns:a16="http://schemas.microsoft.com/office/drawing/2014/main" id="{60721B75-0FA1-4408-93E7-0F45992E1EE6}"/>
              </a:ext>
            </a:extLst>
          </p:cNvPr>
          <p:cNvCxnSpPr>
            <a:cxnSpLocks/>
          </p:cNvCxnSpPr>
          <p:nvPr/>
        </p:nvCxnSpPr>
        <p:spPr>
          <a:xfrm>
            <a:off x="3281314" y="1791093"/>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C54C40-B4E9-4823-B30D-78FF3D84EB5C}"/>
              </a:ext>
            </a:extLst>
          </p:cNvPr>
          <p:cNvSpPr txBox="1"/>
          <p:nvPr/>
        </p:nvSpPr>
        <p:spPr>
          <a:xfrm>
            <a:off x="1985130" y="1221380"/>
            <a:ext cx="2573513" cy="553998"/>
          </a:xfrm>
          <a:prstGeom prst="rect">
            <a:avLst/>
          </a:prstGeom>
          <a:noFill/>
        </p:spPr>
        <p:txBody>
          <a:bodyPr wrap="square" rtlCol="0">
            <a:spAutoFit/>
          </a:bodyPr>
          <a:lstStyle/>
          <a:p>
            <a:r>
              <a:rPr lang="en-US" dirty="0">
                <a:latin typeface="Bahnschrift" panose="020B0502040204020203" pitchFamily="34" charset="0"/>
              </a:rPr>
              <a:t>Proposal Submission</a:t>
            </a:r>
          </a:p>
          <a:p>
            <a:pPr algn="ctr"/>
            <a:r>
              <a:rPr lang="en-US" sz="1200" dirty="0">
                <a:latin typeface="Bahnschrift" panose="020B0502040204020203" pitchFamily="34" charset="0"/>
              </a:rPr>
              <a:t>20 Jun 2018</a:t>
            </a:r>
            <a:endParaRPr lang="en-SG" sz="1200" dirty="0">
              <a:latin typeface="Bahnschrift" panose="020B0502040204020203" pitchFamily="34" charset="0"/>
            </a:endParaRPr>
          </a:p>
        </p:txBody>
      </p:sp>
      <p:cxnSp>
        <p:nvCxnSpPr>
          <p:cNvPr id="15" name="Straight Connector 14">
            <a:extLst>
              <a:ext uri="{FF2B5EF4-FFF2-40B4-BE49-F238E27FC236}">
                <a16:creationId xmlns:a16="http://schemas.microsoft.com/office/drawing/2014/main" id="{C8FB1B03-DDE0-41B6-A725-1A1356EA519B}"/>
              </a:ext>
            </a:extLst>
          </p:cNvPr>
          <p:cNvCxnSpPr>
            <a:cxnSpLocks/>
          </p:cNvCxnSpPr>
          <p:nvPr/>
        </p:nvCxnSpPr>
        <p:spPr>
          <a:xfrm>
            <a:off x="5319075" y="1791092"/>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AD46FCD-052D-4EA2-A001-07C09F2318CC}"/>
              </a:ext>
            </a:extLst>
          </p:cNvPr>
          <p:cNvSpPr txBox="1"/>
          <p:nvPr/>
        </p:nvSpPr>
        <p:spPr>
          <a:xfrm>
            <a:off x="4558643" y="2813899"/>
            <a:ext cx="1560134" cy="553998"/>
          </a:xfrm>
          <a:prstGeom prst="rect">
            <a:avLst/>
          </a:prstGeom>
          <a:noFill/>
        </p:spPr>
        <p:txBody>
          <a:bodyPr wrap="square" rtlCol="0">
            <a:spAutoFit/>
          </a:bodyPr>
          <a:lstStyle/>
          <a:p>
            <a:r>
              <a:rPr lang="en-US" dirty="0">
                <a:latin typeface="Bahnschrift" panose="020B0502040204020203" pitchFamily="34" charset="0"/>
              </a:rPr>
              <a:t>Acceptance</a:t>
            </a:r>
          </a:p>
          <a:p>
            <a:pPr algn="ctr"/>
            <a:r>
              <a:rPr lang="en-US" sz="1200" dirty="0">
                <a:latin typeface="Bahnschrift" panose="020B0502040204020203" pitchFamily="34" charset="0"/>
              </a:rPr>
              <a:t>18 Aug 2018</a:t>
            </a:r>
            <a:endParaRPr lang="en-SG" sz="1200" dirty="0">
              <a:latin typeface="Bahnschrift" panose="020B0502040204020203" pitchFamily="34" charset="0"/>
            </a:endParaRPr>
          </a:p>
        </p:txBody>
      </p:sp>
      <p:cxnSp>
        <p:nvCxnSpPr>
          <p:cNvPr id="17" name="Straight Connector 16">
            <a:extLst>
              <a:ext uri="{FF2B5EF4-FFF2-40B4-BE49-F238E27FC236}">
                <a16:creationId xmlns:a16="http://schemas.microsoft.com/office/drawing/2014/main" id="{0066B98C-5BDC-41DE-8B45-B3BFF0FC8559}"/>
              </a:ext>
            </a:extLst>
          </p:cNvPr>
          <p:cNvCxnSpPr>
            <a:cxnSpLocks/>
          </p:cNvCxnSpPr>
          <p:nvPr/>
        </p:nvCxnSpPr>
        <p:spPr>
          <a:xfrm>
            <a:off x="7262568" y="1783236"/>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EAA531-5211-4FD9-ACB2-40EEF50F3FE8}"/>
              </a:ext>
            </a:extLst>
          </p:cNvPr>
          <p:cNvSpPr txBox="1"/>
          <p:nvPr/>
        </p:nvSpPr>
        <p:spPr>
          <a:xfrm>
            <a:off x="6615263" y="1277638"/>
            <a:ext cx="1294610" cy="553998"/>
          </a:xfrm>
          <a:prstGeom prst="rect">
            <a:avLst/>
          </a:prstGeom>
          <a:noFill/>
        </p:spPr>
        <p:txBody>
          <a:bodyPr wrap="square" rtlCol="0">
            <a:spAutoFit/>
          </a:bodyPr>
          <a:lstStyle/>
          <a:p>
            <a:r>
              <a:rPr lang="en-US" dirty="0">
                <a:latin typeface="Bahnschrift" panose="020B0502040204020203" pitchFamily="34" charset="0"/>
              </a:rPr>
              <a:t>Mid Term</a:t>
            </a:r>
          </a:p>
          <a:p>
            <a:pPr algn="ctr"/>
            <a:r>
              <a:rPr lang="en-US" sz="1200" dirty="0">
                <a:latin typeface="Bahnschrift" panose="020B0502040204020203" pitchFamily="34" charset="0"/>
              </a:rPr>
              <a:t>8 Oct 2018</a:t>
            </a:r>
            <a:endParaRPr lang="en-SG" sz="1200" dirty="0">
              <a:latin typeface="Bahnschrift" panose="020B0502040204020203" pitchFamily="34" charset="0"/>
            </a:endParaRPr>
          </a:p>
        </p:txBody>
      </p:sp>
      <p:sp>
        <p:nvSpPr>
          <p:cNvPr id="19" name="TextBox 18">
            <a:extLst>
              <a:ext uri="{FF2B5EF4-FFF2-40B4-BE49-F238E27FC236}">
                <a16:creationId xmlns:a16="http://schemas.microsoft.com/office/drawing/2014/main" id="{70434FC4-88CA-4113-AA90-758964CC1345}"/>
              </a:ext>
            </a:extLst>
          </p:cNvPr>
          <p:cNvSpPr txBox="1"/>
          <p:nvPr/>
        </p:nvSpPr>
        <p:spPr>
          <a:xfrm>
            <a:off x="7993932" y="2813899"/>
            <a:ext cx="2254575" cy="553998"/>
          </a:xfrm>
          <a:prstGeom prst="rect">
            <a:avLst/>
          </a:prstGeom>
          <a:noFill/>
        </p:spPr>
        <p:txBody>
          <a:bodyPr wrap="square" rtlCol="0">
            <a:spAutoFit/>
          </a:bodyPr>
          <a:lstStyle/>
          <a:p>
            <a:r>
              <a:rPr lang="en-US" dirty="0">
                <a:latin typeface="Bahnschrift" panose="020B0502040204020203" pitchFamily="34" charset="0"/>
              </a:rPr>
              <a:t>Poster Submission</a:t>
            </a:r>
          </a:p>
          <a:p>
            <a:pPr algn="ctr"/>
            <a:r>
              <a:rPr lang="en-US" sz="1200" dirty="0">
                <a:latin typeface="Bahnschrift" panose="020B0502040204020203" pitchFamily="34" charset="0"/>
              </a:rPr>
              <a:t>29 Oct 2018</a:t>
            </a:r>
            <a:endParaRPr lang="en-SG" sz="1200" dirty="0">
              <a:latin typeface="Bahnschrift" panose="020B0502040204020203" pitchFamily="34" charset="0"/>
            </a:endParaRPr>
          </a:p>
        </p:txBody>
      </p:sp>
      <p:cxnSp>
        <p:nvCxnSpPr>
          <p:cNvPr id="20" name="Straight Connector 19">
            <a:extLst>
              <a:ext uri="{FF2B5EF4-FFF2-40B4-BE49-F238E27FC236}">
                <a16:creationId xmlns:a16="http://schemas.microsoft.com/office/drawing/2014/main" id="{62FC6329-E86A-4E6B-AB0B-DC7D4B42D269}"/>
              </a:ext>
            </a:extLst>
          </p:cNvPr>
          <p:cNvCxnSpPr>
            <a:cxnSpLocks/>
          </p:cNvCxnSpPr>
          <p:nvPr/>
        </p:nvCxnSpPr>
        <p:spPr>
          <a:xfrm>
            <a:off x="9121220" y="1783235"/>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4CE1247-7C4F-4427-950A-E9D3C74C33D2}"/>
              </a:ext>
            </a:extLst>
          </p:cNvPr>
          <p:cNvSpPr txBox="1"/>
          <p:nvPr/>
        </p:nvSpPr>
        <p:spPr>
          <a:xfrm>
            <a:off x="9753010" y="1221380"/>
            <a:ext cx="2423868" cy="553998"/>
          </a:xfrm>
          <a:prstGeom prst="rect">
            <a:avLst/>
          </a:prstGeom>
          <a:noFill/>
        </p:spPr>
        <p:txBody>
          <a:bodyPr wrap="square" rtlCol="0">
            <a:spAutoFit/>
          </a:bodyPr>
          <a:lstStyle/>
          <a:p>
            <a:pPr algn="ctr"/>
            <a:r>
              <a:rPr lang="en-US" dirty="0">
                <a:latin typeface="Bahnschrift" panose="020B0502040204020203" pitchFamily="34" charset="0"/>
              </a:rPr>
              <a:t>Final</a:t>
            </a:r>
          </a:p>
          <a:p>
            <a:pPr algn="ctr"/>
            <a:r>
              <a:rPr lang="en-US" sz="1200" dirty="0">
                <a:latin typeface="Bahnschrift" panose="020B0502040204020203" pitchFamily="34" charset="0"/>
              </a:rPr>
              <a:t>19 Nov – 27 Nov 2018</a:t>
            </a:r>
            <a:endParaRPr lang="en-SG" sz="1200" dirty="0">
              <a:latin typeface="Bahnschrift" panose="020B0502040204020203" pitchFamily="34" charset="0"/>
            </a:endParaRPr>
          </a:p>
        </p:txBody>
      </p:sp>
      <p:cxnSp>
        <p:nvCxnSpPr>
          <p:cNvPr id="22" name="Straight Connector 21">
            <a:extLst>
              <a:ext uri="{FF2B5EF4-FFF2-40B4-BE49-F238E27FC236}">
                <a16:creationId xmlns:a16="http://schemas.microsoft.com/office/drawing/2014/main" id="{2A5DB6DF-C724-4956-9D5E-B10A59031B68}"/>
              </a:ext>
            </a:extLst>
          </p:cNvPr>
          <p:cNvCxnSpPr>
            <a:cxnSpLocks/>
          </p:cNvCxnSpPr>
          <p:nvPr/>
        </p:nvCxnSpPr>
        <p:spPr>
          <a:xfrm>
            <a:off x="10964944" y="1775378"/>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Milestones</a:t>
            </a:r>
            <a:endParaRPr lang="en-SG" sz="2000" b="1" u="sng" dirty="0">
              <a:latin typeface="Bahnschrift" panose="020B0502040204020203" pitchFamily="34" charset="0"/>
            </a:endParaRPr>
          </a:p>
        </p:txBody>
      </p:sp>
    </p:spTree>
    <p:extLst>
      <p:ext uri="{BB962C8B-B14F-4D97-AF65-F5344CB8AC3E}">
        <p14:creationId xmlns:p14="http://schemas.microsoft.com/office/powerpoint/2010/main" val="3499798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Highlights</a:t>
            </a:r>
            <a:endParaRPr lang="en-SG" sz="2000" b="1" u="sng" dirty="0">
              <a:latin typeface="Bahnschrift" panose="020B0502040204020203" pitchFamily="34" charset="0"/>
            </a:endParaRPr>
          </a:p>
        </p:txBody>
      </p:sp>
      <p:pic>
        <p:nvPicPr>
          <p:cNvPr id="3" name="Graphic 2">
            <a:extLst>
              <a:ext uri="{FF2B5EF4-FFF2-40B4-BE49-F238E27FC236}">
                <a16:creationId xmlns:a16="http://schemas.microsoft.com/office/drawing/2014/main" id="{2F293814-0E72-45A0-A6CF-8726F73D7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2535" y="3018806"/>
            <a:ext cx="456501" cy="456501"/>
          </a:xfrm>
          <a:prstGeom prst="rect">
            <a:avLst/>
          </a:prstGeom>
        </p:spPr>
      </p:pic>
      <p:pic>
        <p:nvPicPr>
          <p:cNvPr id="5" name="Graphic 4">
            <a:extLst>
              <a:ext uri="{FF2B5EF4-FFF2-40B4-BE49-F238E27FC236}">
                <a16:creationId xmlns:a16="http://schemas.microsoft.com/office/drawing/2014/main" id="{C9BAF08C-087E-417B-95DA-77E259B5A2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07734" y="3019663"/>
            <a:ext cx="456501" cy="456501"/>
          </a:xfrm>
          <a:prstGeom prst="rect">
            <a:avLst/>
          </a:prstGeom>
        </p:spPr>
      </p:pic>
      <p:pic>
        <p:nvPicPr>
          <p:cNvPr id="10" name="Graphic 9">
            <a:extLst>
              <a:ext uri="{FF2B5EF4-FFF2-40B4-BE49-F238E27FC236}">
                <a16:creationId xmlns:a16="http://schemas.microsoft.com/office/drawing/2014/main" id="{C364DCDA-6246-434E-9DFA-444D52211E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12534" y="3839924"/>
            <a:ext cx="456501" cy="456501"/>
          </a:xfrm>
          <a:prstGeom prst="rect">
            <a:avLst/>
          </a:prstGeom>
        </p:spPr>
      </p:pic>
      <p:pic>
        <p:nvPicPr>
          <p:cNvPr id="13" name="Graphic 12">
            <a:extLst>
              <a:ext uri="{FF2B5EF4-FFF2-40B4-BE49-F238E27FC236}">
                <a16:creationId xmlns:a16="http://schemas.microsoft.com/office/drawing/2014/main" id="{C4592351-B7EE-40EA-A9F6-C7888DA2AA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07734" y="3839922"/>
            <a:ext cx="456501" cy="456501"/>
          </a:xfrm>
          <a:prstGeom prst="rect">
            <a:avLst/>
          </a:prstGeom>
        </p:spPr>
      </p:pic>
      <p:pic>
        <p:nvPicPr>
          <p:cNvPr id="31" name="Graphic 30">
            <a:extLst>
              <a:ext uri="{FF2B5EF4-FFF2-40B4-BE49-F238E27FC236}">
                <a16:creationId xmlns:a16="http://schemas.microsoft.com/office/drawing/2014/main" id="{79000F49-95DF-4164-B55E-512E3BC9C0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89987" y="1218486"/>
            <a:ext cx="1337035" cy="1337035"/>
          </a:xfrm>
          <a:prstGeom prst="rect">
            <a:avLst/>
          </a:prstGeom>
        </p:spPr>
      </p:pic>
      <p:sp>
        <p:nvSpPr>
          <p:cNvPr id="32" name="TextBox 31">
            <a:extLst>
              <a:ext uri="{FF2B5EF4-FFF2-40B4-BE49-F238E27FC236}">
                <a16:creationId xmlns:a16="http://schemas.microsoft.com/office/drawing/2014/main" id="{05E6638C-9D6B-410C-A844-70130BB63A1B}"/>
              </a:ext>
            </a:extLst>
          </p:cNvPr>
          <p:cNvSpPr txBox="1"/>
          <p:nvPr/>
        </p:nvSpPr>
        <p:spPr>
          <a:xfrm>
            <a:off x="3084776" y="1625393"/>
            <a:ext cx="7937854" cy="523220"/>
          </a:xfrm>
          <a:prstGeom prst="rect">
            <a:avLst/>
          </a:prstGeom>
          <a:noFill/>
        </p:spPr>
        <p:txBody>
          <a:bodyPr wrap="square" rtlCol="0">
            <a:spAutoFit/>
          </a:bodyPr>
          <a:lstStyle/>
          <a:p>
            <a:r>
              <a:rPr lang="en-US" sz="2800" dirty="0">
                <a:latin typeface="Bahnschrift" panose="020B0502040204020203" pitchFamily="34" charset="0"/>
              </a:rPr>
              <a:t>Started on Pilot Testing with the Sponsors</a:t>
            </a:r>
            <a:endParaRPr lang="en-SG" sz="2800" dirty="0">
              <a:latin typeface="Bahnschrift" panose="020B0502040204020203" pitchFamily="34" charset="0"/>
            </a:endParaRPr>
          </a:p>
        </p:txBody>
      </p:sp>
      <p:sp>
        <p:nvSpPr>
          <p:cNvPr id="33" name="TextBox 32">
            <a:extLst>
              <a:ext uri="{FF2B5EF4-FFF2-40B4-BE49-F238E27FC236}">
                <a16:creationId xmlns:a16="http://schemas.microsoft.com/office/drawing/2014/main" id="{3F72EAD4-4AF4-4B5A-B277-0BE581515602}"/>
              </a:ext>
            </a:extLst>
          </p:cNvPr>
          <p:cNvSpPr txBox="1"/>
          <p:nvPr/>
        </p:nvSpPr>
        <p:spPr>
          <a:xfrm>
            <a:off x="2169036" y="3068451"/>
            <a:ext cx="3887771" cy="369332"/>
          </a:xfrm>
          <a:prstGeom prst="rect">
            <a:avLst/>
          </a:prstGeom>
          <a:noFill/>
        </p:spPr>
        <p:txBody>
          <a:bodyPr wrap="square" rtlCol="0">
            <a:spAutoFit/>
          </a:bodyPr>
          <a:lstStyle/>
          <a:p>
            <a:r>
              <a:rPr lang="en-US" dirty="0">
                <a:latin typeface="Bahnschrift" panose="020B0502040204020203" pitchFamily="34" charset="0"/>
              </a:rPr>
              <a:t>Added Grades Analytics Module</a:t>
            </a:r>
            <a:endParaRPr lang="en-SG" dirty="0">
              <a:latin typeface="Bahnschrift" panose="020B0502040204020203" pitchFamily="34" charset="0"/>
            </a:endParaRPr>
          </a:p>
        </p:txBody>
      </p:sp>
      <p:sp>
        <p:nvSpPr>
          <p:cNvPr id="34" name="TextBox 33">
            <a:extLst>
              <a:ext uri="{FF2B5EF4-FFF2-40B4-BE49-F238E27FC236}">
                <a16:creationId xmlns:a16="http://schemas.microsoft.com/office/drawing/2014/main" id="{34D9502C-90A6-41EB-AF29-51073A6D75F1}"/>
              </a:ext>
            </a:extLst>
          </p:cNvPr>
          <p:cNvSpPr txBox="1"/>
          <p:nvPr/>
        </p:nvSpPr>
        <p:spPr>
          <a:xfrm>
            <a:off x="6964235" y="3068451"/>
            <a:ext cx="3887771" cy="369332"/>
          </a:xfrm>
          <a:prstGeom prst="rect">
            <a:avLst/>
          </a:prstGeom>
          <a:noFill/>
        </p:spPr>
        <p:txBody>
          <a:bodyPr wrap="square" rtlCol="0">
            <a:spAutoFit/>
          </a:bodyPr>
          <a:lstStyle/>
          <a:p>
            <a:r>
              <a:rPr lang="en-US" dirty="0">
                <a:latin typeface="Bahnschrift" panose="020B0502040204020203" pitchFamily="34" charset="0"/>
              </a:rPr>
              <a:t>Decision to implement </a:t>
            </a:r>
            <a:r>
              <a:rPr lang="en-US" dirty="0" err="1">
                <a:latin typeface="Bahnschrift" panose="020B0502040204020203" pitchFamily="34" charset="0"/>
              </a:rPr>
              <a:t>PayNow</a:t>
            </a:r>
            <a:endParaRPr lang="en-SG" dirty="0">
              <a:latin typeface="Bahnschrift" panose="020B0502040204020203" pitchFamily="34" charset="0"/>
            </a:endParaRPr>
          </a:p>
        </p:txBody>
      </p:sp>
      <p:sp>
        <p:nvSpPr>
          <p:cNvPr id="35" name="TextBox 34">
            <a:extLst>
              <a:ext uri="{FF2B5EF4-FFF2-40B4-BE49-F238E27FC236}">
                <a16:creationId xmlns:a16="http://schemas.microsoft.com/office/drawing/2014/main" id="{E6ACE402-F150-44D6-BA52-67C93E0035CD}"/>
              </a:ext>
            </a:extLst>
          </p:cNvPr>
          <p:cNvSpPr txBox="1"/>
          <p:nvPr/>
        </p:nvSpPr>
        <p:spPr>
          <a:xfrm>
            <a:off x="2169035" y="3745008"/>
            <a:ext cx="3887771" cy="646331"/>
          </a:xfrm>
          <a:prstGeom prst="rect">
            <a:avLst/>
          </a:prstGeom>
          <a:noFill/>
        </p:spPr>
        <p:txBody>
          <a:bodyPr wrap="square" rtlCol="0">
            <a:spAutoFit/>
          </a:bodyPr>
          <a:lstStyle/>
          <a:p>
            <a:r>
              <a:rPr lang="en-US" dirty="0">
                <a:latin typeface="Bahnschrift" panose="020B0502040204020203" pitchFamily="34" charset="0"/>
              </a:rPr>
              <a:t>Modified SMS Reminders to be a standalone module</a:t>
            </a:r>
            <a:endParaRPr lang="en-SG" dirty="0">
              <a:latin typeface="Bahnschrift" panose="020B0502040204020203" pitchFamily="34" charset="0"/>
            </a:endParaRPr>
          </a:p>
        </p:txBody>
      </p:sp>
      <p:sp>
        <p:nvSpPr>
          <p:cNvPr id="36" name="TextBox 35">
            <a:extLst>
              <a:ext uri="{FF2B5EF4-FFF2-40B4-BE49-F238E27FC236}">
                <a16:creationId xmlns:a16="http://schemas.microsoft.com/office/drawing/2014/main" id="{5FB9C022-1FF1-48D4-AEB3-1AF3B735E114}"/>
              </a:ext>
            </a:extLst>
          </p:cNvPr>
          <p:cNvSpPr txBox="1"/>
          <p:nvPr/>
        </p:nvSpPr>
        <p:spPr>
          <a:xfrm>
            <a:off x="6964234" y="3745008"/>
            <a:ext cx="3887771" cy="646331"/>
          </a:xfrm>
          <a:prstGeom prst="rect">
            <a:avLst/>
          </a:prstGeom>
          <a:noFill/>
        </p:spPr>
        <p:txBody>
          <a:bodyPr wrap="square" rtlCol="0">
            <a:spAutoFit/>
          </a:bodyPr>
          <a:lstStyle/>
          <a:p>
            <a:r>
              <a:rPr lang="en-US" dirty="0">
                <a:latin typeface="Bahnschrift" panose="020B0502040204020203" pitchFamily="34" charset="0"/>
              </a:rPr>
              <a:t>Added more information to be displayed on Dashboard</a:t>
            </a:r>
            <a:endParaRPr lang="en-SG" dirty="0">
              <a:latin typeface="Bahnschrift" panose="020B0502040204020203" pitchFamily="34" charset="0"/>
            </a:endParaRPr>
          </a:p>
        </p:txBody>
      </p:sp>
    </p:spTree>
    <p:extLst>
      <p:ext uri="{BB962C8B-B14F-4D97-AF65-F5344CB8AC3E}">
        <p14:creationId xmlns:p14="http://schemas.microsoft.com/office/powerpoint/2010/main" val="878594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Status</a:t>
            </a:r>
            <a:endParaRPr lang="en-SG" sz="2000" b="1" u="sng" dirty="0">
              <a:latin typeface="Bahnschrift" panose="020B0502040204020203" pitchFamily="34" charset="0"/>
            </a:endParaRPr>
          </a:p>
        </p:txBody>
      </p:sp>
      <p:sp>
        <p:nvSpPr>
          <p:cNvPr id="2" name="Rectangle: Top Corners Rounded 1">
            <a:extLst>
              <a:ext uri="{FF2B5EF4-FFF2-40B4-BE49-F238E27FC236}">
                <a16:creationId xmlns:a16="http://schemas.microsoft.com/office/drawing/2014/main" id="{685E9D59-3DBE-4C9D-A623-CC3446A9E7FE}"/>
              </a:ext>
            </a:extLst>
          </p:cNvPr>
          <p:cNvSpPr/>
          <p:nvPr/>
        </p:nvSpPr>
        <p:spPr>
          <a:xfrm>
            <a:off x="1102934" y="895546"/>
            <a:ext cx="1828801"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Functionality</a:t>
            </a:r>
            <a:endParaRPr lang="en-SG" sz="1400" b="1" dirty="0">
              <a:solidFill>
                <a:schemeClr val="tx1"/>
              </a:solidFill>
              <a:latin typeface="Bahnschrift" panose="020B0502040204020203" pitchFamily="34" charset="0"/>
            </a:endParaRPr>
          </a:p>
        </p:txBody>
      </p:sp>
      <p:sp>
        <p:nvSpPr>
          <p:cNvPr id="24" name="Rectangle: Top Corners Rounded 23">
            <a:extLst>
              <a:ext uri="{FF2B5EF4-FFF2-40B4-BE49-F238E27FC236}">
                <a16:creationId xmlns:a16="http://schemas.microsoft.com/office/drawing/2014/main" id="{F2F91EC4-2457-4D84-822D-98168D413EB9}"/>
              </a:ext>
            </a:extLst>
          </p:cNvPr>
          <p:cNvSpPr/>
          <p:nvPr/>
        </p:nvSpPr>
        <p:spPr>
          <a:xfrm>
            <a:off x="3102987" y="895546"/>
            <a:ext cx="2289145"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Current Status</a:t>
            </a:r>
            <a:endParaRPr lang="en-SG" sz="1400" b="1" dirty="0">
              <a:solidFill>
                <a:schemeClr val="tx1"/>
              </a:solidFill>
              <a:latin typeface="Bahnschrift" panose="020B0502040204020203" pitchFamily="34" charset="0"/>
            </a:endParaRPr>
          </a:p>
        </p:txBody>
      </p:sp>
      <p:sp>
        <p:nvSpPr>
          <p:cNvPr id="25" name="Rectangle: Top Corners Rounded 24">
            <a:extLst>
              <a:ext uri="{FF2B5EF4-FFF2-40B4-BE49-F238E27FC236}">
                <a16:creationId xmlns:a16="http://schemas.microsoft.com/office/drawing/2014/main" id="{1E97C1B6-01AB-49C5-AD5A-7D6E0978EF82}"/>
              </a:ext>
            </a:extLst>
          </p:cNvPr>
          <p:cNvSpPr/>
          <p:nvPr/>
        </p:nvSpPr>
        <p:spPr>
          <a:xfrm>
            <a:off x="5563386" y="895546"/>
            <a:ext cx="1373174"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Confidence</a:t>
            </a:r>
            <a:endParaRPr lang="en-SG" sz="1400" b="1" dirty="0">
              <a:solidFill>
                <a:schemeClr val="tx1"/>
              </a:solidFill>
              <a:latin typeface="Bahnschrift" panose="020B0502040204020203" pitchFamily="34" charset="0"/>
            </a:endParaRPr>
          </a:p>
        </p:txBody>
      </p:sp>
      <p:sp>
        <p:nvSpPr>
          <p:cNvPr id="26" name="Rectangle: Top Corners Rounded 25">
            <a:extLst>
              <a:ext uri="{FF2B5EF4-FFF2-40B4-BE49-F238E27FC236}">
                <a16:creationId xmlns:a16="http://schemas.microsoft.com/office/drawing/2014/main" id="{7E88F92C-07FA-4BC2-B2DC-3BE14E724A57}"/>
              </a:ext>
            </a:extLst>
          </p:cNvPr>
          <p:cNvSpPr/>
          <p:nvPr/>
        </p:nvSpPr>
        <p:spPr>
          <a:xfrm>
            <a:off x="7107813" y="895546"/>
            <a:ext cx="4026818"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Comments</a:t>
            </a:r>
            <a:endParaRPr lang="en-SG" sz="1400" b="1" dirty="0">
              <a:solidFill>
                <a:schemeClr val="tx1"/>
              </a:solidFill>
              <a:latin typeface="Bahnschrift" panose="020B0502040204020203" pitchFamily="34" charset="0"/>
            </a:endParaRPr>
          </a:p>
        </p:txBody>
      </p:sp>
      <p:sp>
        <p:nvSpPr>
          <p:cNvPr id="3" name="Rectangle 2">
            <a:extLst>
              <a:ext uri="{FF2B5EF4-FFF2-40B4-BE49-F238E27FC236}">
                <a16:creationId xmlns:a16="http://schemas.microsoft.com/office/drawing/2014/main" id="{12B690CB-CDC2-45CE-9EC4-F6E9C5E0105E}"/>
              </a:ext>
            </a:extLst>
          </p:cNvPr>
          <p:cNvSpPr/>
          <p:nvPr/>
        </p:nvSpPr>
        <p:spPr>
          <a:xfrm>
            <a:off x="1102934" y="143287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Accounts Module</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5CE33B95-BA58-4F88-BD47-17638199BACD}"/>
              </a:ext>
            </a:extLst>
          </p:cNvPr>
          <p:cNvSpPr/>
          <p:nvPr/>
        </p:nvSpPr>
        <p:spPr>
          <a:xfrm>
            <a:off x="3102986" y="143287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B488AC2C-6473-4A10-825D-8E704E851F4A}"/>
              </a:ext>
            </a:extLst>
          </p:cNvPr>
          <p:cNvSpPr/>
          <p:nvPr/>
        </p:nvSpPr>
        <p:spPr>
          <a:xfrm>
            <a:off x="5563383" y="143287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3688CCF0-5CA9-4DA3-8E69-2EBBADBD3429}"/>
              </a:ext>
            </a:extLst>
          </p:cNvPr>
          <p:cNvSpPr/>
          <p:nvPr/>
        </p:nvSpPr>
        <p:spPr>
          <a:xfrm>
            <a:off x="7107809" y="143287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11" name="Rectangle 10">
            <a:extLst>
              <a:ext uri="{FF2B5EF4-FFF2-40B4-BE49-F238E27FC236}">
                <a16:creationId xmlns:a16="http://schemas.microsoft.com/office/drawing/2014/main" id="{B2EF3876-17F5-4282-B81E-AF8521E62D30}"/>
              </a:ext>
            </a:extLst>
          </p:cNvPr>
          <p:cNvSpPr/>
          <p:nvPr/>
        </p:nvSpPr>
        <p:spPr>
          <a:xfrm>
            <a:off x="1102934" y="1908398"/>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Admin Module</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A936C63B-926D-40FB-AB7A-D56B25A2B562}"/>
              </a:ext>
            </a:extLst>
          </p:cNvPr>
          <p:cNvSpPr/>
          <p:nvPr/>
        </p:nvSpPr>
        <p:spPr>
          <a:xfrm>
            <a:off x="3102986" y="1908397"/>
            <a:ext cx="2289146" cy="40011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7FEB32C1-4862-4F7D-9EC4-521CD8F85308}"/>
              </a:ext>
            </a:extLst>
          </p:cNvPr>
          <p:cNvSpPr/>
          <p:nvPr/>
        </p:nvSpPr>
        <p:spPr>
          <a:xfrm>
            <a:off x="5563383" y="1908398"/>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01AB2C4A-E0E2-4EF5-B1CB-D5DB8BF93276}"/>
              </a:ext>
            </a:extLst>
          </p:cNvPr>
          <p:cNvSpPr/>
          <p:nvPr/>
        </p:nvSpPr>
        <p:spPr>
          <a:xfrm>
            <a:off x="7107809" y="1908398"/>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Reliability of email sending has to be investigated</a:t>
            </a:r>
            <a:endParaRPr lang="en-SG" sz="12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66B5F391-0781-4DD2-8E1D-342265ECFB93}"/>
              </a:ext>
            </a:extLst>
          </p:cNvPr>
          <p:cNvSpPr/>
          <p:nvPr/>
        </p:nvSpPr>
        <p:spPr>
          <a:xfrm>
            <a:off x="1102934" y="238810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Student </a:t>
            </a:r>
            <a:r>
              <a:rPr lang="en-US" sz="1200" dirty="0" err="1">
                <a:solidFill>
                  <a:schemeClr val="tx1"/>
                </a:solidFill>
                <a:latin typeface="Bahnschrift" panose="020B0502040204020203" pitchFamily="34" charset="0"/>
              </a:rPr>
              <a:t>Mgmt</a:t>
            </a:r>
            <a:r>
              <a:rPr lang="en-US" sz="1200" dirty="0">
                <a:solidFill>
                  <a:schemeClr val="tx1"/>
                </a:solidFill>
                <a:latin typeface="Bahnschrift" panose="020B0502040204020203" pitchFamily="34" charset="0"/>
              </a:rPr>
              <a:t> Module</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1DD785C1-D4D1-44E9-8E71-D1328C9BF89F}"/>
              </a:ext>
            </a:extLst>
          </p:cNvPr>
          <p:cNvSpPr/>
          <p:nvPr/>
        </p:nvSpPr>
        <p:spPr>
          <a:xfrm>
            <a:off x="3102986" y="238810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17" name="Rectangle 16">
            <a:extLst>
              <a:ext uri="{FF2B5EF4-FFF2-40B4-BE49-F238E27FC236}">
                <a16:creationId xmlns:a16="http://schemas.microsoft.com/office/drawing/2014/main" id="{1C0173C1-D44F-4547-93F4-3042288D6067}"/>
              </a:ext>
            </a:extLst>
          </p:cNvPr>
          <p:cNvSpPr/>
          <p:nvPr/>
        </p:nvSpPr>
        <p:spPr>
          <a:xfrm>
            <a:off x="5563383" y="238810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904F2CEC-2536-4868-A620-FAA490772D09}"/>
              </a:ext>
            </a:extLst>
          </p:cNvPr>
          <p:cNvSpPr/>
          <p:nvPr/>
        </p:nvSpPr>
        <p:spPr>
          <a:xfrm>
            <a:off x="7107809" y="238810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Modifications to be made to the interface for Student Registration </a:t>
            </a:r>
            <a:endParaRPr lang="en-SG" sz="12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E9808432-74C0-4E07-ACFA-F1D5A94A2BB7}"/>
              </a:ext>
            </a:extLst>
          </p:cNvPr>
          <p:cNvSpPr/>
          <p:nvPr/>
        </p:nvSpPr>
        <p:spPr>
          <a:xfrm>
            <a:off x="1102934" y="2867810"/>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Attendance Taking Module</a:t>
            </a:r>
            <a:endParaRPr lang="en-SG" sz="12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F05118A2-578A-4B53-9A67-F854536B2AE7}"/>
              </a:ext>
            </a:extLst>
          </p:cNvPr>
          <p:cNvSpPr/>
          <p:nvPr/>
        </p:nvSpPr>
        <p:spPr>
          <a:xfrm>
            <a:off x="3102986" y="2867810"/>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C6A89F75-F404-4CF2-B0F9-02AD087A6AA0}"/>
              </a:ext>
            </a:extLst>
          </p:cNvPr>
          <p:cNvSpPr/>
          <p:nvPr/>
        </p:nvSpPr>
        <p:spPr>
          <a:xfrm>
            <a:off x="5563383" y="2867810"/>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DCDBBDBD-5157-467F-954C-45A181194AD5}"/>
              </a:ext>
            </a:extLst>
          </p:cNvPr>
          <p:cNvSpPr/>
          <p:nvPr/>
        </p:nvSpPr>
        <p:spPr>
          <a:xfrm>
            <a:off x="7107809" y="2867810"/>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6BF11C27-CAF7-4C78-A64D-590F5E4BF1F5}"/>
              </a:ext>
            </a:extLst>
          </p:cNvPr>
          <p:cNvSpPr/>
          <p:nvPr/>
        </p:nvSpPr>
        <p:spPr>
          <a:xfrm>
            <a:off x="1102934" y="3347516"/>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Schedule Module</a:t>
            </a:r>
            <a:endParaRPr lang="en-SG" sz="1200" dirty="0">
              <a:solidFill>
                <a:schemeClr val="tx1"/>
              </a:solidFill>
              <a:latin typeface="Bahnschrift" panose="020B0502040204020203" pitchFamily="34" charset="0"/>
            </a:endParaRPr>
          </a:p>
        </p:txBody>
      </p:sp>
      <p:sp>
        <p:nvSpPr>
          <p:cNvPr id="35" name="Rectangle 34">
            <a:extLst>
              <a:ext uri="{FF2B5EF4-FFF2-40B4-BE49-F238E27FC236}">
                <a16:creationId xmlns:a16="http://schemas.microsoft.com/office/drawing/2014/main" id="{731522DC-6755-47F4-8D43-B4363093530D}"/>
              </a:ext>
            </a:extLst>
          </p:cNvPr>
          <p:cNvSpPr/>
          <p:nvPr/>
        </p:nvSpPr>
        <p:spPr>
          <a:xfrm>
            <a:off x="3102986" y="3347516"/>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36" name="Rectangle 35">
            <a:extLst>
              <a:ext uri="{FF2B5EF4-FFF2-40B4-BE49-F238E27FC236}">
                <a16:creationId xmlns:a16="http://schemas.microsoft.com/office/drawing/2014/main" id="{914590B7-9C40-446F-BB1B-77C2A6E6361F}"/>
              </a:ext>
            </a:extLst>
          </p:cNvPr>
          <p:cNvSpPr/>
          <p:nvPr/>
        </p:nvSpPr>
        <p:spPr>
          <a:xfrm>
            <a:off x="5563383" y="3347516"/>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37" name="Rectangle 36">
            <a:extLst>
              <a:ext uri="{FF2B5EF4-FFF2-40B4-BE49-F238E27FC236}">
                <a16:creationId xmlns:a16="http://schemas.microsoft.com/office/drawing/2014/main" id="{D253E92F-087F-42E0-9990-F12BCC30B653}"/>
              </a:ext>
            </a:extLst>
          </p:cNvPr>
          <p:cNvSpPr/>
          <p:nvPr/>
        </p:nvSpPr>
        <p:spPr>
          <a:xfrm>
            <a:off x="7107809" y="3347516"/>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Reconstructing of business logic to address corner cases mentioned by Sponsor</a:t>
            </a:r>
            <a:endParaRPr lang="en-SG" sz="1200" dirty="0">
              <a:solidFill>
                <a:schemeClr val="tx1"/>
              </a:solidFill>
              <a:latin typeface="Bahnschrift" panose="020B0502040204020203" pitchFamily="34" charset="0"/>
            </a:endParaRPr>
          </a:p>
        </p:txBody>
      </p:sp>
      <p:sp>
        <p:nvSpPr>
          <p:cNvPr id="38" name="Rectangle 37">
            <a:extLst>
              <a:ext uri="{FF2B5EF4-FFF2-40B4-BE49-F238E27FC236}">
                <a16:creationId xmlns:a16="http://schemas.microsoft.com/office/drawing/2014/main" id="{EF85C9F7-9EE8-4F55-99B8-7B7B025259A9}"/>
              </a:ext>
            </a:extLst>
          </p:cNvPr>
          <p:cNvSpPr/>
          <p:nvPr/>
        </p:nvSpPr>
        <p:spPr>
          <a:xfrm>
            <a:off x="1102934" y="3827222"/>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Grades Module</a:t>
            </a:r>
            <a:endParaRPr lang="en-SG" sz="1200" dirty="0">
              <a:solidFill>
                <a:schemeClr val="tx1"/>
              </a:solidFill>
              <a:latin typeface="Bahnschrift" panose="020B0502040204020203" pitchFamily="34" charset="0"/>
            </a:endParaRPr>
          </a:p>
        </p:txBody>
      </p:sp>
      <p:sp>
        <p:nvSpPr>
          <p:cNvPr id="39" name="Rectangle 38">
            <a:extLst>
              <a:ext uri="{FF2B5EF4-FFF2-40B4-BE49-F238E27FC236}">
                <a16:creationId xmlns:a16="http://schemas.microsoft.com/office/drawing/2014/main" id="{871D2623-8C39-404D-A753-740B022F0DDF}"/>
              </a:ext>
            </a:extLst>
          </p:cNvPr>
          <p:cNvSpPr/>
          <p:nvPr/>
        </p:nvSpPr>
        <p:spPr>
          <a:xfrm>
            <a:off x="3102986" y="3827222"/>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40" name="Rectangle 39">
            <a:extLst>
              <a:ext uri="{FF2B5EF4-FFF2-40B4-BE49-F238E27FC236}">
                <a16:creationId xmlns:a16="http://schemas.microsoft.com/office/drawing/2014/main" id="{E1ED2354-C4F0-47AF-9834-079E80F2583C}"/>
              </a:ext>
            </a:extLst>
          </p:cNvPr>
          <p:cNvSpPr/>
          <p:nvPr/>
        </p:nvSpPr>
        <p:spPr>
          <a:xfrm>
            <a:off x="5563383" y="3827222"/>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41" name="Rectangle 40">
            <a:extLst>
              <a:ext uri="{FF2B5EF4-FFF2-40B4-BE49-F238E27FC236}">
                <a16:creationId xmlns:a16="http://schemas.microsoft.com/office/drawing/2014/main" id="{2889ED2F-DCE9-48E0-B7F8-ECD68861983B}"/>
              </a:ext>
            </a:extLst>
          </p:cNvPr>
          <p:cNvSpPr/>
          <p:nvPr/>
        </p:nvSpPr>
        <p:spPr>
          <a:xfrm>
            <a:off x="7107809" y="3827222"/>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42" name="Rectangle 41">
            <a:extLst>
              <a:ext uri="{FF2B5EF4-FFF2-40B4-BE49-F238E27FC236}">
                <a16:creationId xmlns:a16="http://schemas.microsoft.com/office/drawing/2014/main" id="{404F1E90-4C83-4315-81BA-314B4A2BE4D9}"/>
              </a:ext>
            </a:extLst>
          </p:cNvPr>
          <p:cNvSpPr/>
          <p:nvPr/>
        </p:nvSpPr>
        <p:spPr>
          <a:xfrm>
            <a:off x="1102934" y="4306928"/>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Financial Module</a:t>
            </a:r>
            <a:endParaRPr lang="en-SG" sz="1200" dirty="0">
              <a:solidFill>
                <a:schemeClr val="tx1"/>
              </a:solidFill>
              <a:latin typeface="Bahnschrift" panose="020B0502040204020203" pitchFamily="34" charset="0"/>
            </a:endParaRPr>
          </a:p>
        </p:txBody>
      </p:sp>
      <p:sp>
        <p:nvSpPr>
          <p:cNvPr id="43" name="Rectangle 42">
            <a:extLst>
              <a:ext uri="{FF2B5EF4-FFF2-40B4-BE49-F238E27FC236}">
                <a16:creationId xmlns:a16="http://schemas.microsoft.com/office/drawing/2014/main" id="{40880402-21BE-4B96-BBEB-C401BE823818}"/>
              </a:ext>
            </a:extLst>
          </p:cNvPr>
          <p:cNvSpPr/>
          <p:nvPr/>
        </p:nvSpPr>
        <p:spPr>
          <a:xfrm>
            <a:off x="3102986" y="4306928"/>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Completed</a:t>
            </a:r>
            <a:endParaRPr lang="en-SG" sz="1200" dirty="0">
              <a:solidFill>
                <a:schemeClr val="tx1"/>
              </a:solidFill>
              <a:latin typeface="Bahnschrift" panose="020B0502040204020203" pitchFamily="34" charset="0"/>
            </a:endParaRPr>
          </a:p>
        </p:txBody>
      </p:sp>
      <p:sp>
        <p:nvSpPr>
          <p:cNvPr id="44" name="Rectangle 43">
            <a:extLst>
              <a:ext uri="{FF2B5EF4-FFF2-40B4-BE49-F238E27FC236}">
                <a16:creationId xmlns:a16="http://schemas.microsoft.com/office/drawing/2014/main" id="{2C6C9843-769B-4C07-A95F-08B0321549B8}"/>
              </a:ext>
            </a:extLst>
          </p:cNvPr>
          <p:cNvSpPr/>
          <p:nvPr/>
        </p:nvSpPr>
        <p:spPr>
          <a:xfrm>
            <a:off x="5563383" y="4306928"/>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45" name="Rectangle 44">
            <a:extLst>
              <a:ext uri="{FF2B5EF4-FFF2-40B4-BE49-F238E27FC236}">
                <a16:creationId xmlns:a16="http://schemas.microsoft.com/office/drawing/2014/main" id="{E8C14043-BD4A-40E5-9B49-3B56F054D15C}"/>
              </a:ext>
            </a:extLst>
          </p:cNvPr>
          <p:cNvSpPr/>
          <p:nvPr/>
        </p:nvSpPr>
        <p:spPr>
          <a:xfrm>
            <a:off x="7107809" y="4306928"/>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More testing to be done before deployment</a:t>
            </a:r>
            <a:endParaRPr lang="en-SG" sz="120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394E34B1-933B-4098-AB07-AB0C0028CA26}"/>
              </a:ext>
            </a:extLst>
          </p:cNvPr>
          <p:cNvSpPr/>
          <p:nvPr/>
        </p:nvSpPr>
        <p:spPr>
          <a:xfrm>
            <a:off x="1102934" y="478663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Payment Module</a:t>
            </a:r>
            <a:endParaRPr lang="en-SG" sz="1200" dirty="0">
              <a:solidFill>
                <a:schemeClr val="tx1"/>
              </a:solidFill>
              <a:latin typeface="Bahnschrift" panose="020B0502040204020203" pitchFamily="34" charset="0"/>
            </a:endParaRPr>
          </a:p>
        </p:txBody>
      </p:sp>
      <p:sp>
        <p:nvSpPr>
          <p:cNvPr id="47" name="Rectangle 46">
            <a:extLst>
              <a:ext uri="{FF2B5EF4-FFF2-40B4-BE49-F238E27FC236}">
                <a16:creationId xmlns:a16="http://schemas.microsoft.com/office/drawing/2014/main" id="{98486704-EBA3-47AF-A3AA-B8913F2EA72B}"/>
              </a:ext>
            </a:extLst>
          </p:cNvPr>
          <p:cNvSpPr/>
          <p:nvPr/>
        </p:nvSpPr>
        <p:spPr>
          <a:xfrm>
            <a:off x="3102986" y="478663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75% Completed</a:t>
            </a:r>
            <a:endParaRPr lang="en-SG" sz="1200" dirty="0">
              <a:solidFill>
                <a:schemeClr val="tx1"/>
              </a:solidFill>
              <a:latin typeface="Bahnschrift" panose="020B0502040204020203" pitchFamily="34" charset="0"/>
            </a:endParaRPr>
          </a:p>
        </p:txBody>
      </p:sp>
      <p:sp>
        <p:nvSpPr>
          <p:cNvPr id="48" name="Rectangle 47">
            <a:extLst>
              <a:ext uri="{FF2B5EF4-FFF2-40B4-BE49-F238E27FC236}">
                <a16:creationId xmlns:a16="http://schemas.microsoft.com/office/drawing/2014/main" id="{9AACDBC6-BF5B-4C2F-8AB5-C2ACB8A2E0CA}"/>
              </a:ext>
            </a:extLst>
          </p:cNvPr>
          <p:cNvSpPr/>
          <p:nvPr/>
        </p:nvSpPr>
        <p:spPr>
          <a:xfrm>
            <a:off x="5563383" y="478663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49" name="Rectangle 48">
            <a:extLst>
              <a:ext uri="{FF2B5EF4-FFF2-40B4-BE49-F238E27FC236}">
                <a16:creationId xmlns:a16="http://schemas.microsoft.com/office/drawing/2014/main" id="{C356DCC7-BDA7-4D10-8E43-A35D89D24525}"/>
              </a:ext>
            </a:extLst>
          </p:cNvPr>
          <p:cNvSpPr/>
          <p:nvPr/>
        </p:nvSpPr>
        <p:spPr>
          <a:xfrm>
            <a:off x="7107809" y="478663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Bahnschrift" panose="020B0502040204020203" pitchFamily="34" charset="0"/>
              </a:rPr>
              <a:t>PayNow</a:t>
            </a:r>
            <a:r>
              <a:rPr lang="en-US" sz="1200" dirty="0">
                <a:solidFill>
                  <a:schemeClr val="tx1"/>
                </a:solidFill>
                <a:latin typeface="Bahnschrift" panose="020B0502040204020203" pitchFamily="34" charset="0"/>
              </a:rPr>
              <a:t> to be implemented</a:t>
            </a:r>
            <a:endParaRPr lang="en-SG" sz="1200" dirty="0">
              <a:solidFill>
                <a:schemeClr val="tx1"/>
              </a:solidFill>
              <a:latin typeface="Bahnschrift" panose="020B0502040204020203" pitchFamily="34" charset="0"/>
            </a:endParaRPr>
          </a:p>
        </p:txBody>
      </p:sp>
      <p:sp>
        <p:nvSpPr>
          <p:cNvPr id="50" name="Rectangle 49">
            <a:extLst>
              <a:ext uri="{FF2B5EF4-FFF2-40B4-BE49-F238E27FC236}">
                <a16:creationId xmlns:a16="http://schemas.microsoft.com/office/drawing/2014/main" id="{71D4B182-955A-456C-92EC-6E200F984630}"/>
              </a:ext>
            </a:extLst>
          </p:cNvPr>
          <p:cNvSpPr/>
          <p:nvPr/>
        </p:nvSpPr>
        <p:spPr>
          <a:xfrm>
            <a:off x="1102934" y="5266340"/>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Dashboard Module</a:t>
            </a:r>
            <a:endParaRPr lang="en-SG" sz="1200" dirty="0">
              <a:solidFill>
                <a:schemeClr val="tx1"/>
              </a:solidFill>
              <a:latin typeface="Bahnschrift" panose="020B0502040204020203" pitchFamily="34" charset="0"/>
            </a:endParaRPr>
          </a:p>
        </p:txBody>
      </p:sp>
      <p:sp>
        <p:nvSpPr>
          <p:cNvPr id="51" name="Rectangle 50">
            <a:extLst>
              <a:ext uri="{FF2B5EF4-FFF2-40B4-BE49-F238E27FC236}">
                <a16:creationId xmlns:a16="http://schemas.microsoft.com/office/drawing/2014/main" id="{A5606F84-713A-4B41-83BE-BAABC8FD923B}"/>
              </a:ext>
            </a:extLst>
          </p:cNvPr>
          <p:cNvSpPr/>
          <p:nvPr/>
        </p:nvSpPr>
        <p:spPr>
          <a:xfrm>
            <a:off x="3102986" y="5266340"/>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40% Completed</a:t>
            </a:r>
            <a:endParaRPr lang="en-SG" sz="1200" dirty="0">
              <a:solidFill>
                <a:schemeClr val="tx1"/>
              </a:solidFill>
              <a:latin typeface="Bahnschrift" panose="020B0502040204020203" pitchFamily="34" charset="0"/>
            </a:endParaRPr>
          </a:p>
        </p:txBody>
      </p:sp>
      <p:sp>
        <p:nvSpPr>
          <p:cNvPr id="52" name="Rectangle 51">
            <a:extLst>
              <a:ext uri="{FF2B5EF4-FFF2-40B4-BE49-F238E27FC236}">
                <a16:creationId xmlns:a16="http://schemas.microsoft.com/office/drawing/2014/main" id="{CC0C5345-15FE-4E38-B222-30830FFA4646}"/>
              </a:ext>
            </a:extLst>
          </p:cNvPr>
          <p:cNvSpPr/>
          <p:nvPr/>
        </p:nvSpPr>
        <p:spPr>
          <a:xfrm>
            <a:off x="5563383" y="5266340"/>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53" name="Rectangle 52">
            <a:extLst>
              <a:ext uri="{FF2B5EF4-FFF2-40B4-BE49-F238E27FC236}">
                <a16:creationId xmlns:a16="http://schemas.microsoft.com/office/drawing/2014/main" id="{43843532-7540-4A0F-B639-5A2DA48B8B64}"/>
              </a:ext>
            </a:extLst>
          </p:cNvPr>
          <p:cNvSpPr/>
          <p:nvPr/>
        </p:nvSpPr>
        <p:spPr>
          <a:xfrm>
            <a:off x="7107809" y="5266340"/>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More information to be added to the Dashboard</a:t>
            </a:r>
            <a:endParaRPr lang="en-SG" sz="1200" dirty="0">
              <a:solidFill>
                <a:schemeClr val="tx1"/>
              </a:solidFill>
              <a:latin typeface="Bahnschrift" panose="020B0502040204020203" pitchFamily="34" charset="0"/>
            </a:endParaRPr>
          </a:p>
        </p:txBody>
      </p:sp>
      <p:sp>
        <p:nvSpPr>
          <p:cNvPr id="54" name="Rectangle 53">
            <a:extLst>
              <a:ext uri="{FF2B5EF4-FFF2-40B4-BE49-F238E27FC236}">
                <a16:creationId xmlns:a16="http://schemas.microsoft.com/office/drawing/2014/main" id="{9E375167-1E3D-4190-9196-C32D6D55DB44}"/>
              </a:ext>
            </a:extLst>
          </p:cNvPr>
          <p:cNvSpPr/>
          <p:nvPr/>
        </p:nvSpPr>
        <p:spPr>
          <a:xfrm>
            <a:off x="1102934" y="5746046"/>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Expenses Module</a:t>
            </a:r>
            <a:endParaRPr lang="en-SG" sz="1200" dirty="0">
              <a:solidFill>
                <a:schemeClr val="tx1"/>
              </a:solidFill>
              <a:latin typeface="Bahnschrift" panose="020B0502040204020203" pitchFamily="34" charset="0"/>
            </a:endParaRPr>
          </a:p>
        </p:txBody>
      </p:sp>
      <p:sp>
        <p:nvSpPr>
          <p:cNvPr id="55" name="Rectangle 54">
            <a:extLst>
              <a:ext uri="{FF2B5EF4-FFF2-40B4-BE49-F238E27FC236}">
                <a16:creationId xmlns:a16="http://schemas.microsoft.com/office/drawing/2014/main" id="{FCF775AA-4F6F-4BD4-B499-612EAFA62BA2}"/>
              </a:ext>
            </a:extLst>
          </p:cNvPr>
          <p:cNvSpPr/>
          <p:nvPr/>
        </p:nvSpPr>
        <p:spPr>
          <a:xfrm>
            <a:off x="3102986" y="5746046"/>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In Progress</a:t>
            </a:r>
            <a:endParaRPr lang="en-SG" sz="1200" dirty="0">
              <a:solidFill>
                <a:schemeClr val="tx1"/>
              </a:solidFill>
              <a:latin typeface="Bahnschrift" panose="020B0502040204020203" pitchFamily="34" charset="0"/>
            </a:endParaRPr>
          </a:p>
        </p:txBody>
      </p:sp>
      <p:sp>
        <p:nvSpPr>
          <p:cNvPr id="56" name="Rectangle 55">
            <a:extLst>
              <a:ext uri="{FF2B5EF4-FFF2-40B4-BE49-F238E27FC236}">
                <a16:creationId xmlns:a16="http://schemas.microsoft.com/office/drawing/2014/main" id="{79FD6622-0C75-448D-9256-4380F1980EE3}"/>
              </a:ext>
            </a:extLst>
          </p:cNvPr>
          <p:cNvSpPr/>
          <p:nvPr/>
        </p:nvSpPr>
        <p:spPr>
          <a:xfrm>
            <a:off x="5563383" y="5746046"/>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57" name="Rectangle 56">
            <a:extLst>
              <a:ext uri="{FF2B5EF4-FFF2-40B4-BE49-F238E27FC236}">
                <a16:creationId xmlns:a16="http://schemas.microsoft.com/office/drawing/2014/main" id="{72343962-4B43-4154-BB1F-51534FBA732D}"/>
              </a:ext>
            </a:extLst>
          </p:cNvPr>
          <p:cNvSpPr/>
          <p:nvPr/>
        </p:nvSpPr>
        <p:spPr>
          <a:xfrm>
            <a:off x="7107809" y="5746046"/>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58" name="Rectangle 57">
            <a:extLst>
              <a:ext uri="{FF2B5EF4-FFF2-40B4-BE49-F238E27FC236}">
                <a16:creationId xmlns:a16="http://schemas.microsoft.com/office/drawing/2014/main" id="{BFB6DBF2-931B-4667-AB7C-EC88D3999810}"/>
              </a:ext>
            </a:extLst>
          </p:cNvPr>
          <p:cNvSpPr/>
          <p:nvPr/>
        </p:nvSpPr>
        <p:spPr>
          <a:xfrm>
            <a:off x="1102934" y="6225752"/>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Receipts Module</a:t>
            </a:r>
            <a:endParaRPr lang="en-SG" sz="1200" dirty="0">
              <a:solidFill>
                <a:schemeClr val="tx1"/>
              </a:solidFill>
              <a:latin typeface="Bahnschrift" panose="020B0502040204020203" pitchFamily="34" charset="0"/>
            </a:endParaRPr>
          </a:p>
        </p:txBody>
      </p:sp>
      <p:sp>
        <p:nvSpPr>
          <p:cNvPr id="59" name="Rectangle 58">
            <a:extLst>
              <a:ext uri="{FF2B5EF4-FFF2-40B4-BE49-F238E27FC236}">
                <a16:creationId xmlns:a16="http://schemas.microsoft.com/office/drawing/2014/main" id="{00EC7A65-1251-4F24-975F-567487B139BD}"/>
              </a:ext>
            </a:extLst>
          </p:cNvPr>
          <p:cNvSpPr/>
          <p:nvPr/>
        </p:nvSpPr>
        <p:spPr>
          <a:xfrm>
            <a:off x="3102986" y="6225752"/>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In Progress</a:t>
            </a:r>
            <a:endParaRPr lang="en-SG" sz="1200" dirty="0">
              <a:solidFill>
                <a:schemeClr val="tx1"/>
              </a:solidFill>
              <a:latin typeface="Bahnschrift" panose="020B0502040204020203" pitchFamily="34" charset="0"/>
            </a:endParaRPr>
          </a:p>
        </p:txBody>
      </p:sp>
      <p:sp>
        <p:nvSpPr>
          <p:cNvPr id="60" name="Rectangle 59">
            <a:extLst>
              <a:ext uri="{FF2B5EF4-FFF2-40B4-BE49-F238E27FC236}">
                <a16:creationId xmlns:a16="http://schemas.microsoft.com/office/drawing/2014/main" id="{8D5816B6-DA26-4DCA-BDC3-FE36E340216F}"/>
              </a:ext>
            </a:extLst>
          </p:cNvPr>
          <p:cNvSpPr/>
          <p:nvPr/>
        </p:nvSpPr>
        <p:spPr>
          <a:xfrm>
            <a:off x="5563383" y="6225752"/>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61" name="Rectangle 60">
            <a:extLst>
              <a:ext uri="{FF2B5EF4-FFF2-40B4-BE49-F238E27FC236}">
                <a16:creationId xmlns:a16="http://schemas.microsoft.com/office/drawing/2014/main" id="{4A26019D-756F-4737-9DB3-926BC58F1F68}"/>
              </a:ext>
            </a:extLst>
          </p:cNvPr>
          <p:cNvSpPr/>
          <p:nvPr/>
        </p:nvSpPr>
        <p:spPr>
          <a:xfrm>
            <a:off x="7107809" y="6225752"/>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332756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685E9D59-3DBE-4C9D-A623-CC3446A9E7FE}"/>
              </a:ext>
            </a:extLst>
          </p:cNvPr>
          <p:cNvSpPr/>
          <p:nvPr/>
        </p:nvSpPr>
        <p:spPr>
          <a:xfrm>
            <a:off x="1102934" y="895546"/>
            <a:ext cx="1828801"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Functionality</a:t>
            </a:r>
            <a:endParaRPr lang="en-SG" sz="1400" b="1" dirty="0">
              <a:solidFill>
                <a:schemeClr val="tx1"/>
              </a:solidFill>
              <a:latin typeface="Bahnschrift" panose="020B0502040204020203" pitchFamily="34" charset="0"/>
            </a:endParaRPr>
          </a:p>
        </p:txBody>
      </p:sp>
      <p:sp>
        <p:nvSpPr>
          <p:cNvPr id="24" name="Rectangle: Top Corners Rounded 23">
            <a:extLst>
              <a:ext uri="{FF2B5EF4-FFF2-40B4-BE49-F238E27FC236}">
                <a16:creationId xmlns:a16="http://schemas.microsoft.com/office/drawing/2014/main" id="{F2F91EC4-2457-4D84-822D-98168D413EB9}"/>
              </a:ext>
            </a:extLst>
          </p:cNvPr>
          <p:cNvSpPr/>
          <p:nvPr/>
        </p:nvSpPr>
        <p:spPr>
          <a:xfrm>
            <a:off x="3102987" y="895546"/>
            <a:ext cx="2289145"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Current Status</a:t>
            </a:r>
            <a:endParaRPr lang="en-SG" sz="1400" b="1" dirty="0">
              <a:solidFill>
                <a:schemeClr val="tx1"/>
              </a:solidFill>
              <a:latin typeface="Bahnschrift" panose="020B0502040204020203" pitchFamily="34" charset="0"/>
            </a:endParaRPr>
          </a:p>
        </p:txBody>
      </p:sp>
      <p:sp>
        <p:nvSpPr>
          <p:cNvPr id="25" name="Rectangle: Top Corners Rounded 24">
            <a:extLst>
              <a:ext uri="{FF2B5EF4-FFF2-40B4-BE49-F238E27FC236}">
                <a16:creationId xmlns:a16="http://schemas.microsoft.com/office/drawing/2014/main" id="{1E97C1B6-01AB-49C5-AD5A-7D6E0978EF82}"/>
              </a:ext>
            </a:extLst>
          </p:cNvPr>
          <p:cNvSpPr/>
          <p:nvPr/>
        </p:nvSpPr>
        <p:spPr>
          <a:xfrm>
            <a:off x="5563386" y="895546"/>
            <a:ext cx="1373174"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Confidence</a:t>
            </a:r>
            <a:endParaRPr lang="en-SG" sz="1400" b="1" dirty="0">
              <a:solidFill>
                <a:schemeClr val="tx1"/>
              </a:solidFill>
              <a:latin typeface="Bahnschrift" panose="020B0502040204020203" pitchFamily="34" charset="0"/>
            </a:endParaRPr>
          </a:p>
        </p:txBody>
      </p:sp>
      <p:sp>
        <p:nvSpPr>
          <p:cNvPr id="26" name="Rectangle: Top Corners Rounded 25">
            <a:extLst>
              <a:ext uri="{FF2B5EF4-FFF2-40B4-BE49-F238E27FC236}">
                <a16:creationId xmlns:a16="http://schemas.microsoft.com/office/drawing/2014/main" id="{7E88F92C-07FA-4BC2-B2DC-3BE14E724A57}"/>
              </a:ext>
            </a:extLst>
          </p:cNvPr>
          <p:cNvSpPr/>
          <p:nvPr/>
        </p:nvSpPr>
        <p:spPr>
          <a:xfrm>
            <a:off x="7107813" y="895546"/>
            <a:ext cx="4026818"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Comments</a:t>
            </a:r>
            <a:endParaRPr lang="en-SG" sz="1400" b="1" dirty="0">
              <a:solidFill>
                <a:schemeClr val="tx1"/>
              </a:solidFill>
              <a:latin typeface="Bahnschrift" panose="020B0502040204020203" pitchFamily="34" charset="0"/>
            </a:endParaRPr>
          </a:p>
        </p:txBody>
      </p:sp>
      <p:sp>
        <p:nvSpPr>
          <p:cNvPr id="3" name="Rectangle 2">
            <a:extLst>
              <a:ext uri="{FF2B5EF4-FFF2-40B4-BE49-F238E27FC236}">
                <a16:creationId xmlns:a16="http://schemas.microsoft.com/office/drawing/2014/main" id="{12B690CB-CDC2-45CE-9EC4-F6E9C5E0105E}"/>
              </a:ext>
            </a:extLst>
          </p:cNvPr>
          <p:cNvSpPr/>
          <p:nvPr/>
        </p:nvSpPr>
        <p:spPr>
          <a:xfrm>
            <a:off x="1102934" y="143287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Rewards Module</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5CE33B95-BA58-4F88-BD47-17638199BACD}"/>
              </a:ext>
            </a:extLst>
          </p:cNvPr>
          <p:cNvSpPr/>
          <p:nvPr/>
        </p:nvSpPr>
        <p:spPr>
          <a:xfrm>
            <a:off x="3102986" y="143287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In Progress</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B488AC2C-6473-4A10-825D-8E704E851F4A}"/>
              </a:ext>
            </a:extLst>
          </p:cNvPr>
          <p:cNvSpPr/>
          <p:nvPr/>
        </p:nvSpPr>
        <p:spPr>
          <a:xfrm>
            <a:off x="5563383" y="143287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3688CCF0-5CA9-4DA3-8E69-2EBBADBD3429}"/>
              </a:ext>
            </a:extLst>
          </p:cNvPr>
          <p:cNvSpPr/>
          <p:nvPr/>
        </p:nvSpPr>
        <p:spPr>
          <a:xfrm>
            <a:off x="7107809" y="143287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11" name="Rectangle 10">
            <a:extLst>
              <a:ext uri="{FF2B5EF4-FFF2-40B4-BE49-F238E27FC236}">
                <a16:creationId xmlns:a16="http://schemas.microsoft.com/office/drawing/2014/main" id="{B2EF3876-17F5-4282-B81E-AF8521E62D30}"/>
              </a:ext>
            </a:extLst>
          </p:cNvPr>
          <p:cNvSpPr/>
          <p:nvPr/>
        </p:nvSpPr>
        <p:spPr>
          <a:xfrm>
            <a:off x="1102934" y="1908398"/>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Search Module</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A936C63B-926D-40FB-AB7A-D56B25A2B562}"/>
              </a:ext>
            </a:extLst>
          </p:cNvPr>
          <p:cNvSpPr/>
          <p:nvPr/>
        </p:nvSpPr>
        <p:spPr>
          <a:xfrm>
            <a:off x="3102986" y="1908397"/>
            <a:ext cx="2289146" cy="40011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To Be Implemented</a:t>
            </a:r>
            <a:endParaRPr lang="en-SG" sz="12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7FEB32C1-4862-4F7D-9EC4-521CD8F85308}"/>
              </a:ext>
            </a:extLst>
          </p:cNvPr>
          <p:cNvSpPr/>
          <p:nvPr/>
        </p:nvSpPr>
        <p:spPr>
          <a:xfrm>
            <a:off x="5563383" y="1908398"/>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0.9</a:t>
            </a:r>
            <a:endParaRPr lang="en-SG" sz="12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01AB2C4A-E0E2-4EF5-B1CB-D5DB8BF93276}"/>
              </a:ext>
            </a:extLst>
          </p:cNvPr>
          <p:cNvSpPr/>
          <p:nvPr/>
        </p:nvSpPr>
        <p:spPr>
          <a:xfrm>
            <a:off x="7107809" y="1908398"/>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66B5F391-0781-4DD2-8E1D-342265ECFB93}"/>
              </a:ext>
            </a:extLst>
          </p:cNvPr>
          <p:cNvSpPr/>
          <p:nvPr/>
        </p:nvSpPr>
        <p:spPr>
          <a:xfrm>
            <a:off x="1102934" y="238810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Reminder Module</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1DD785C1-D4D1-44E9-8E71-D1328C9BF89F}"/>
              </a:ext>
            </a:extLst>
          </p:cNvPr>
          <p:cNvSpPr/>
          <p:nvPr/>
        </p:nvSpPr>
        <p:spPr>
          <a:xfrm>
            <a:off x="3102986" y="238810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In Progress</a:t>
            </a:r>
            <a:endParaRPr lang="en-SG" sz="1200" dirty="0">
              <a:solidFill>
                <a:schemeClr val="tx1"/>
              </a:solidFill>
              <a:latin typeface="Bahnschrift" panose="020B0502040204020203" pitchFamily="34" charset="0"/>
            </a:endParaRPr>
          </a:p>
        </p:txBody>
      </p:sp>
      <p:sp>
        <p:nvSpPr>
          <p:cNvPr id="17" name="Rectangle 16">
            <a:extLst>
              <a:ext uri="{FF2B5EF4-FFF2-40B4-BE49-F238E27FC236}">
                <a16:creationId xmlns:a16="http://schemas.microsoft.com/office/drawing/2014/main" id="{1C0173C1-D44F-4547-93F4-3042288D6067}"/>
              </a:ext>
            </a:extLst>
          </p:cNvPr>
          <p:cNvSpPr/>
          <p:nvPr/>
        </p:nvSpPr>
        <p:spPr>
          <a:xfrm>
            <a:off x="5563383" y="238810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0.9</a:t>
            </a:r>
          </a:p>
        </p:txBody>
      </p:sp>
      <p:sp>
        <p:nvSpPr>
          <p:cNvPr id="18" name="Rectangle 17">
            <a:extLst>
              <a:ext uri="{FF2B5EF4-FFF2-40B4-BE49-F238E27FC236}">
                <a16:creationId xmlns:a16="http://schemas.microsoft.com/office/drawing/2014/main" id="{904F2CEC-2536-4868-A620-FAA490772D09}"/>
              </a:ext>
            </a:extLst>
          </p:cNvPr>
          <p:cNvSpPr/>
          <p:nvPr/>
        </p:nvSpPr>
        <p:spPr>
          <a:xfrm>
            <a:off x="7107809" y="238810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E9808432-74C0-4E07-ACFA-F1D5A94A2BB7}"/>
              </a:ext>
            </a:extLst>
          </p:cNvPr>
          <p:cNvSpPr/>
          <p:nvPr/>
        </p:nvSpPr>
        <p:spPr>
          <a:xfrm>
            <a:off x="1102934" y="2867810"/>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Analytics Module</a:t>
            </a:r>
            <a:endParaRPr lang="en-SG" sz="12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F05118A2-578A-4B53-9A67-F854536B2AE7}"/>
              </a:ext>
            </a:extLst>
          </p:cNvPr>
          <p:cNvSpPr/>
          <p:nvPr/>
        </p:nvSpPr>
        <p:spPr>
          <a:xfrm>
            <a:off x="3102986" y="2867810"/>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To Be Implemented</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C6A89F75-F404-4CF2-B0F9-02AD087A6AA0}"/>
              </a:ext>
            </a:extLst>
          </p:cNvPr>
          <p:cNvSpPr/>
          <p:nvPr/>
        </p:nvSpPr>
        <p:spPr>
          <a:xfrm>
            <a:off x="5563383" y="2867810"/>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0.7</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DCDBBDBD-5157-467F-954C-45A181194AD5}"/>
              </a:ext>
            </a:extLst>
          </p:cNvPr>
          <p:cNvSpPr/>
          <p:nvPr/>
        </p:nvSpPr>
        <p:spPr>
          <a:xfrm>
            <a:off x="7107809" y="2867810"/>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4526384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Schedule</a:t>
            </a:r>
            <a:endParaRPr lang="en-SG" sz="2000" b="1" u="sng" dirty="0">
              <a:latin typeface="Bahnschrift" panose="020B0502040204020203" pitchFamily="34" charset="0"/>
            </a:endParaRPr>
          </a:p>
        </p:txBody>
      </p:sp>
      <p:sp>
        <p:nvSpPr>
          <p:cNvPr id="7" name="TextBox 6">
            <a:extLst>
              <a:ext uri="{FF2B5EF4-FFF2-40B4-BE49-F238E27FC236}">
                <a16:creationId xmlns:a16="http://schemas.microsoft.com/office/drawing/2014/main" id="{85611865-71B6-4D6B-9D89-2428D3BCFC2B}"/>
              </a:ext>
            </a:extLst>
          </p:cNvPr>
          <p:cNvSpPr txBox="1"/>
          <p:nvPr/>
        </p:nvSpPr>
        <p:spPr>
          <a:xfrm>
            <a:off x="1311965" y="707667"/>
            <a:ext cx="9056536" cy="307777"/>
          </a:xfrm>
          <a:prstGeom prst="rect">
            <a:avLst/>
          </a:prstGeom>
          <a:noFill/>
        </p:spPr>
        <p:txBody>
          <a:bodyPr wrap="square" rtlCol="0">
            <a:spAutoFit/>
          </a:bodyPr>
          <a:lstStyle/>
          <a:p>
            <a:r>
              <a:rPr lang="en-US" sz="1400" dirty="0">
                <a:latin typeface="Bahnschrift" panose="020B0502040204020203" pitchFamily="34" charset="0"/>
              </a:rPr>
              <a:t>This section shows the changes we have made to our project schedule since Acceptance. </a:t>
            </a:r>
            <a:endParaRPr lang="en-SG" sz="1400" dirty="0">
              <a:latin typeface="Bahnschrift" panose="020B0502040204020203" pitchFamily="34" charset="0"/>
            </a:endParaRPr>
          </a:p>
        </p:txBody>
      </p:sp>
    </p:spTree>
    <p:extLst>
      <p:ext uri="{BB962C8B-B14F-4D97-AF65-F5344CB8AC3E}">
        <p14:creationId xmlns:p14="http://schemas.microsoft.com/office/powerpoint/2010/main" val="3575115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5DAC8-4913-4CE8-870B-9509C4C04354}"/>
              </a:ext>
            </a:extLst>
          </p:cNvPr>
          <p:cNvSpPr/>
          <p:nvPr/>
        </p:nvSpPr>
        <p:spPr>
          <a:xfrm>
            <a:off x="254524" y="218142"/>
            <a:ext cx="11698664" cy="645506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DF7A0135-3C1B-48EA-B411-BF60174D4EAA}"/>
              </a:ext>
            </a:extLst>
          </p:cNvPr>
          <p:cNvSpPr/>
          <p:nvPr/>
        </p:nvSpPr>
        <p:spPr>
          <a:xfrm>
            <a:off x="42421" y="2551960"/>
            <a:ext cx="424206" cy="1488792"/>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latin typeface="Bahnschrift" panose="020B0502040204020203" pitchFamily="34" charset="0"/>
              </a:rPr>
              <a:t>Current</a:t>
            </a:r>
            <a:endParaRPr lang="en-SG" b="1" dirty="0">
              <a:solidFill>
                <a:schemeClr val="tx1"/>
              </a:solidFill>
              <a:latin typeface="Bahnschrift" panose="020B0502040204020203" pitchFamily="34" charset="0"/>
            </a:endParaRPr>
          </a:p>
        </p:txBody>
      </p:sp>
      <p:sp>
        <p:nvSpPr>
          <p:cNvPr id="221" name="Circle: Hollow 220">
            <a:extLst>
              <a:ext uri="{FF2B5EF4-FFF2-40B4-BE49-F238E27FC236}">
                <a16:creationId xmlns:a16="http://schemas.microsoft.com/office/drawing/2014/main" id="{A848A750-1A2D-4CD6-AC73-3471D52947B9}"/>
              </a:ext>
            </a:extLst>
          </p:cNvPr>
          <p:cNvSpPr/>
          <p:nvPr/>
        </p:nvSpPr>
        <p:spPr>
          <a:xfrm>
            <a:off x="10986307"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2" name="Circle: Hollow 221">
            <a:extLst>
              <a:ext uri="{FF2B5EF4-FFF2-40B4-BE49-F238E27FC236}">
                <a16:creationId xmlns:a16="http://schemas.microsoft.com/office/drawing/2014/main" id="{322F556F-342C-437C-8131-52BF4994778F}"/>
              </a:ext>
            </a:extLst>
          </p:cNvPr>
          <p:cNvSpPr/>
          <p:nvPr/>
        </p:nvSpPr>
        <p:spPr>
          <a:xfrm>
            <a:off x="1004649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3" name="Circle: Hollow 222">
            <a:extLst>
              <a:ext uri="{FF2B5EF4-FFF2-40B4-BE49-F238E27FC236}">
                <a16:creationId xmlns:a16="http://schemas.microsoft.com/office/drawing/2014/main" id="{8BFD82F1-8927-4C0F-A7BA-8DBDC9C2F9F5}"/>
              </a:ext>
            </a:extLst>
          </p:cNvPr>
          <p:cNvSpPr/>
          <p:nvPr/>
        </p:nvSpPr>
        <p:spPr>
          <a:xfrm>
            <a:off x="9106681"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9</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4" name="Circle: Hollow 223">
            <a:extLst>
              <a:ext uri="{FF2B5EF4-FFF2-40B4-BE49-F238E27FC236}">
                <a16:creationId xmlns:a16="http://schemas.microsoft.com/office/drawing/2014/main" id="{FD30A360-5C53-41C1-AB4E-544A36BAC7C2}"/>
              </a:ext>
            </a:extLst>
          </p:cNvPr>
          <p:cNvSpPr/>
          <p:nvPr/>
        </p:nvSpPr>
        <p:spPr>
          <a:xfrm>
            <a:off x="8166868"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8</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5" name="Circle: Hollow 224">
            <a:extLst>
              <a:ext uri="{FF2B5EF4-FFF2-40B4-BE49-F238E27FC236}">
                <a16:creationId xmlns:a16="http://schemas.microsoft.com/office/drawing/2014/main" id="{4C57EC83-B5DE-48FA-A15D-1628995EB07A}"/>
              </a:ext>
            </a:extLst>
          </p:cNvPr>
          <p:cNvSpPr/>
          <p:nvPr/>
        </p:nvSpPr>
        <p:spPr>
          <a:xfrm>
            <a:off x="7227055"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7</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6" name="Circle: Hollow 225">
            <a:extLst>
              <a:ext uri="{FF2B5EF4-FFF2-40B4-BE49-F238E27FC236}">
                <a16:creationId xmlns:a16="http://schemas.microsoft.com/office/drawing/2014/main" id="{ED7A1D2D-8043-4282-8640-F94C49D49AAE}"/>
              </a:ext>
            </a:extLst>
          </p:cNvPr>
          <p:cNvSpPr/>
          <p:nvPr/>
        </p:nvSpPr>
        <p:spPr>
          <a:xfrm>
            <a:off x="6287242"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6</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7" name="Circle: Hollow 226">
            <a:extLst>
              <a:ext uri="{FF2B5EF4-FFF2-40B4-BE49-F238E27FC236}">
                <a16:creationId xmlns:a16="http://schemas.microsoft.com/office/drawing/2014/main" id="{F8EEBB9A-525B-402D-B99A-6ED28631CAF3}"/>
              </a:ext>
            </a:extLst>
          </p:cNvPr>
          <p:cNvSpPr/>
          <p:nvPr/>
        </p:nvSpPr>
        <p:spPr>
          <a:xfrm>
            <a:off x="5347429"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5</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8" name="Circle: Hollow 227">
            <a:extLst>
              <a:ext uri="{FF2B5EF4-FFF2-40B4-BE49-F238E27FC236}">
                <a16:creationId xmlns:a16="http://schemas.microsoft.com/office/drawing/2014/main" id="{8F190F12-308C-4591-94F4-C529D9F919D4}"/>
              </a:ext>
            </a:extLst>
          </p:cNvPr>
          <p:cNvSpPr/>
          <p:nvPr/>
        </p:nvSpPr>
        <p:spPr>
          <a:xfrm>
            <a:off x="440904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4</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9" name="Circle: Hollow 228">
            <a:extLst>
              <a:ext uri="{FF2B5EF4-FFF2-40B4-BE49-F238E27FC236}">
                <a16:creationId xmlns:a16="http://schemas.microsoft.com/office/drawing/2014/main" id="{6341F53B-5AE0-496F-AA23-4688097829D1}"/>
              </a:ext>
            </a:extLst>
          </p:cNvPr>
          <p:cNvSpPr/>
          <p:nvPr/>
        </p:nvSpPr>
        <p:spPr>
          <a:xfrm>
            <a:off x="346508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3</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0" name="Circle: Hollow 229">
            <a:extLst>
              <a:ext uri="{FF2B5EF4-FFF2-40B4-BE49-F238E27FC236}">
                <a16:creationId xmlns:a16="http://schemas.microsoft.com/office/drawing/2014/main" id="{361CE8E3-B481-435E-9E24-49A40C229F9A}"/>
              </a:ext>
            </a:extLst>
          </p:cNvPr>
          <p:cNvSpPr/>
          <p:nvPr/>
        </p:nvSpPr>
        <p:spPr>
          <a:xfrm>
            <a:off x="252112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2</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1" name="Circle: Hollow 230">
            <a:extLst>
              <a:ext uri="{FF2B5EF4-FFF2-40B4-BE49-F238E27FC236}">
                <a16:creationId xmlns:a16="http://schemas.microsoft.com/office/drawing/2014/main" id="{641E0CF7-849B-4378-BBC8-652EE5A28B43}"/>
              </a:ext>
            </a:extLst>
          </p:cNvPr>
          <p:cNvSpPr/>
          <p:nvPr/>
        </p:nvSpPr>
        <p:spPr>
          <a:xfrm>
            <a:off x="157716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2" name="Circle: Hollow 231">
            <a:extLst>
              <a:ext uri="{FF2B5EF4-FFF2-40B4-BE49-F238E27FC236}">
                <a16:creationId xmlns:a16="http://schemas.microsoft.com/office/drawing/2014/main" id="{D5C47A45-3BC5-4662-A9DD-D878A8BA0BA1}"/>
              </a:ext>
            </a:extLst>
          </p:cNvPr>
          <p:cNvSpPr/>
          <p:nvPr/>
        </p:nvSpPr>
        <p:spPr>
          <a:xfrm>
            <a:off x="63320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3" name="Rectangle: Top Corners Rounded 232">
            <a:extLst>
              <a:ext uri="{FF2B5EF4-FFF2-40B4-BE49-F238E27FC236}">
                <a16:creationId xmlns:a16="http://schemas.microsoft.com/office/drawing/2014/main" id="{28C715A3-2403-44C7-84ED-2E7FC21A0990}"/>
              </a:ext>
            </a:extLst>
          </p:cNvPr>
          <p:cNvSpPr/>
          <p:nvPr/>
        </p:nvSpPr>
        <p:spPr>
          <a:xfrm>
            <a:off x="633204" y="375135"/>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0</a:t>
            </a:r>
          </a:p>
          <a:p>
            <a:pPr algn="ctr"/>
            <a:r>
              <a:rPr lang="en-US" sz="1200" b="1" dirty="0">
                <a:solidFill>
                  <a:schemeClr val="tx1"/>
                </a:solidFill>
                <a:latin typeface="Bahnschrift" panose="020B0502040204020203" pitchFamily="34" charset="0"/>
              </a:rPr>
              <a:t>6 Jun – 20 Jun</a:t>
            </a:r>
          </a:p>
          <a:p>
            <a:pPr algn="ctr"/>
            <a:endParaRPr lang="en-SG" sz="200" b="1" dirty="0">
              <a:solidFill>
                <a:schemeClr val="tx1"/>
              </a:solidFill>
              <a:latin typeface="Bahnschrift" panose="020B0502040204020203" pitchFamily="34" charset="0"/>
            </a:endParaRPr>
          </a:p>
        </p:txBody>
      </p:sp>
      <p:sp>
        <p:nvSpPr>
          <p:cNvPr id="239" name="Rectangle: Top Corners Rounded 238">
            <a:extLst>
              <a:ext uri="{FF2B5EF4-FFF2-40B4-BE49-F238E27FC236}">
                <a16:creationId xmlns:a16="http://schemas.microsoft.com/office/drawing/2014/main" id="{E9B52941-7281-40B3-8ED4-7E3093221F3C}"/>
              </a:ext>
            </a:extLst>
          </p:cNvPr>
          <p:cNvSpPr/>
          <p:nvPr/>
        </p:nvSpPr>
        <p:spPr>
          <a:xfrm>
            <a:off x="2541182"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a:t>
            </a:r>
          </a:p>
          <a:p>
            <a:pPr algn="ctr"/>
            <a:r>
              <a:rPr lang="en-US" sz="1200" b="1" dirty="0">
                <a:solidFill>
                  <a:schemeClr val="tx1"/>
                </a:solidFill>
                <a:latin typeface="Bahnschrift" panose="020B0502040204020203" pitchFamily="34" charset="0"/>
              </a:rPr>
              <a:t>21 Jun – 4 Jul</a:t>
            </a:r>
            <a:endParaRPr lang="en-SG" sz="500" b="1" dirty="0">
              <a:solidFill>
                <a:schemeClr val="tx1"/>
              </a:solidFill>
              <a:latin typeface="Bahnschrift" panose="020B0502040204020203" pitchFamily="34" charset="0"/>
            </a:endParaRPr>
          </a:p>
        </p:txBody>
      </p:sp>
      <p:sp>
        <p:nvSpPr>
          <p:cNvPr id="240" name="Rectangle: Top Corners Rounded 239">
            <a:extLst>
              <a:ext uri="{FF2B5EF4-FFF2-40B4-BE49-F238E27FC236}">
                <a16:creationId xmlns:a16="http://schemas.microsoft.com/office/drawing/2014/main" id="{541A1C98-ABCB-49B7-86B8-A97B9012D63E}"/>
              </a:ext>
            </a:extLst>
          </p:cNvPr>
          <p:cNvSpPr/>
          <p:nvPr/>
        </p:nvSpPr>
        <p:spPr>
          <a:xfrm>
            <a:off x="4444410"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2</a:t>
            </a:r>
          </a:p>
          <a:p>
            <a:pPr algn="ctr"/>
            <a:r>
              <a:rPr lang="en-US" sz="1200" b="1" dirty="0">
                <a:solidFill>
                  <a:schemeClr val="tx1"/>
                </a:solidFill>
                <a:latin typeface="Bahnschrift" panose="020B0502040204020203" pitchFamily="34" charset="0"/>
              </a:rPr>
              <a:t>5 Jul – 19 Jul</a:t>
            </a:r>
            <a:endParaRPr lang="en-SG" sz="1200" b="1" dirty="0">
              <a:solidFill>
                <a:schemeClr val="tx1"/>
              </a:solidFill>
              <a:latin typeface="Bahnschrift" panose="020B0502040204020203" pitchFamily="34" charset="0"/>
            </a:endParaRPr>
          </a:p>
        </p:txBody>
      </p:sp>
      <p:sp>
        <p:nvSpPr>
          <p:cNvPr id="241" name="Rectangle: Top Corners Rounded 240">
            <a:extLst>
              <a:ext uri="{FF2B5EF4-FFF2-40B4-BE49-F238E27FC236}">
                <a16:creationId xmlns:a16="http://schemas.microsoft.com/office/drawing/2014/main" id="{573BA576-843F-4AA0-8A48-CB94C96A4ED3}"/>
              </a:ext>
            </a:extLst>
          </p:cNvPr>
          <p:cNvSpPr/>
          <p:nvPr/>
        </p:nvSpPr>
        <p:spPr>
          <a:xfrm>
            <a:off x="634763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3</a:t>
            </a:r>
          </a:p>
          <a:p>
            <a:pPr algn="ctr"/>
            <a:r>
              <a:rPr lang="en-US" sz="1200" b="1" dirty="0">
                <a:solidFill>
                  <a:schemeClr val="tx1"/>
                </a:solidFill>
                <a:latin typeface="Bahnschrift" panose="020B0502040204020203" pitchFamily="34" charset="0"/>
              </a:rPr>
              <a:t>20 Jul – 3 Aug</a:t>
            </a:r>
            <a:endParaRPr lang="en-SG" sz="1200" b="1" dirty="0">
              <a:solidFill>
                <a:schemeClr val="tx1"/>
              </a:solidFill>
              <a:latin typeface="Bahnschrift" panose="020B0502040204020203" pitchFamily="34" charset="0"/>
            </a:endParaRPr>
          </a:p>
        </p:txBody>
      </p:sp>
      <p:sp>
        <p:nvSpPr>
          <p:cNvPr id="242" name="Rectangle: Top Corners Rounded 241">
            <a:extLst>
              <a:ext uri="{FF2B5EF4-FFF2-40B4-BE49-F238E27FC236}">
                <a16:creationId xmlns:a16="http://schemas.microsoft.com/office/drawing/2014/main" id="{7C5C3DD4-931A-47A4-B792-3D2E2BD42157}"/>
              </a:ext>
            </a:extLst>
          </p:cNvPr>
          <p:cNvSpPr/>
          <p:nvPr/>
        </p:nvSpPr>
        <p:spPr>
          <a:xfrm>
            <a:off x="8250866"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4</a:t>
            </a:r>
          </a:p>
          <a:p>
            <a:pPr algn="ctr"/>
            <a:r>
              <a:rPr lang="en-US" sz="1200" b="1" dirty="0">
                <a:solidFill>
                  <a:schemeClr val="tx1"/>
                </a:solidFill>
                <a:latin typeface="Bahnschrift" panose="020B0502040204020203" pitchFamily="34" charset="0"/>
              </a:rPr>
              <a:t>4 Aug – 17 Aug</a:t>
            </a:r>
            <a:endParaRPr lang="en-SG" sz="1200" b="1" dirty="0">
              <a:solidFill>
                <a:schemeClr val="tx1"/>
              </a:solidFill>
              <a:latin typeface="Bahnschrift" panose="020B0502040204020203" pitchFamily="34" charset="0"/>
            </a:endParaRPr>
          </a:p>
        </p:txBody>
      </p:sp>
      <p:sp>
        <p:nvSpPr>
          <p:cNvPr id="243" name="Rectangle: Top Corners Rounded 242">
            <a:extLst>
              <a:ext uri="{FF2B5EF4-FFF2-40B4-BE49-F238E27FC236}">
                <a16:creationId xmlns:a16="http://schemas.microsoft.com/office/drawing/2014/main" id="{1C3913C8-845F-4563-8FA6-2395B170A00C}"/>
              </a:ext>
            </a:extLst>
          </p:cNvPr>
          <p:cNvSpPr/>
          <p:nvPr/>
        </p:nvSpPr>
        <p:spPr>
          <a:xfrm>
            <a:off x="10154094"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5</a:t>
            </a:r>
          </a:p>
          <a:p>
            <a:pPr algn="ctr"/>
            <a:r>
              <a:rPr lang="en-US" sz="1200" b="1" dirty="0">
                <a:solidFill>
                  <a:schemeClr val="tx1"/>
                </a:solidFill>
                <a:latin typeface="Bahnschrift" panose="020B0502040204020203" pitchFamily="34" charset="0"/>
              </a:rPr>
              <a:t>18 Aug – 1 Sep</a:t>
            </a:r>
            <a:endParaRPr lang="en-SG" sz="1200" b="1" dirty="0">
              <a:solidFill>
                <a:schemeClr val="tx1"/>
              </a:solidFill>
              <a:latin typeface="Bahnschrift" panose="020B0502040204020203" pitchFamily="34" charset="0"/>
            </a:endParaRPr>
          </a:p>
        </p:txBody>
      </p:sp>
      <p:sp>
        <p:nvSpPr>
          <p:cNvPr id="244" name="Rectangle: Top Corners Rounded 243">
            <a:extLst>
              <a:ext uri="{FF2B5EF4-FFF2-40B4-BE49-F238E27FC236}">
                <a16:creationId xmlns:a16="http://schemas.microsoft.com/office/drawing/2014/main" id="{8DA66290-D76F-42B3-9D72-425338E22B9E}"/>
              </a:ext>
            </a:extLst>
          </p:cNvPr>
          <p:cNvSpPr/>
          <p:nvPr/>
        </p:nvSpPr>
        <p:spPr>
          <a:xfrm>
            <a:off x="597838" y="3888170"/>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6</a:t>
            </a:r>
          </a:p>
          <a:p>
            <a:pPr algn="ctr"/>
            <a:r>
              <a:rPr lang="en-US" sz="1200" b="1" dirty="0">
                <a:solidFill>
                  <a:schemeClr val="tx1"/>
                </a:solidFill>
                <a:latin typeface="Bahnschrift" panose="020B0502040204020203" pitchFamily="34" charset="0"/>
              </a:rPr>
              <a:t>2 Sep – 16 Sep</a:t>
            </a:r>
          </a:p>
          <a:p>
            <a:pPr algn="ctr"/>
            <a:endParaRPr lang="en-SG" sz="200" b="1" dirty="0">
              <a:solidFill>
                <a:schemeClr val="tx1"/>
              </a:solidFill>
              <a:latin typeface="Bahnschrift" panose="020B0502040204020203" pitchFamily="34" charset="0"/>
            </a:endParaRPr>
          </a:p>
        </p:txBody>
      </p:sp>
      <p:sp>
        <p:nvSpPr>
          <p:cNvPr id="245" name="Rectangle: Top Corners Rounded 244">
            <a:extLst>
              <a:ext uri="{FF2B5EF4-FFF2-40B4-BE49-F238E27FC236}">
                <a16:creationId xmlns:a16="http://schemas.microsoft.com/office/drawing/2014/main" id="{8E7B9FDC-9B14-4B87-8788-E90D6F03CF28}"/>
              </a:ext>
            </a:extLst>
          </p:cNvPr>
          <p:cNvSpPr/>
          <p:nvPr/>
        </p:nvSpPr>
        <p:spPr>
          <a:xfrm>
            <a:off x="2505816"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7</a:t>
            </a:r>
          </a:p>
          <a:p>
            <a:pPr algn="ctr"/>
            <a:r>
              <a:rPr lang="en-US" sz="1200" b="1" dirty="0">
                <a:solidFill>
                  <a:schemeClr val="tx1"/>
                </a:solidFill>
                <a:latin typeface="Bahnschrift" panose="020B0502040204020203" pitchFamily="34" charset="0"/>
              </a:rPr>
              <a:t>17 Sep – 1 Oct</a:t>
            </a:r>
            <a:endParaRPr lang="en-SG" sz="500" b="1" dirty="0">
              <a:solidFill>
                <a:schemeClr val="tx1"/>
              </a:solidFill>
              <a:latin typeface="Bahnschrift" panose="020B0502040204020203" pitchFamily="34" charset="0"/>
            </a:endParaRPr>
          </a:p>
        </p:txBody>
      </p:sp>
      <p:sp>
        <p:nvSpPr>
          <p:cNvPr id="246" name="Rectangle: Top Corners Rounded 245">
            <a:extLst>
              <a:ext uri="{FF2B5EF4-FFF2-40B4-BE49-F238E27FC236}">
                <a16:creationId xmlns:a16="http://schemas.microsoft.com/office/drawing/2014/main" id="{85F496E1-E5FA-419D-A24D-AACF267AAEC9}"/>
              </a:ext>
            </a:extLst>
          </p:cNvPr>
          <p:cNvSpPr/>
          <p:nvPr/>
        </p:nvSpPr>
        <p:spPr>
          <a:xfrm>
            <a:off x="4409044" y="391548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8</a:t>
            </a:r>
          </a:p>
          <a:p>
            <a:pPr algn="ctr"/>
            <a:r>
              <a:rPr lang="en-US" sz="1200" b="1" dirty="0">
                <a:solidFill>
                  <a:schemeClr val="tx1"/>
                </a:solidFill>
                <a:latin typeface="Bahnschrift" panose="020B0502040204020203" pitchFamily="34" charset="0"/>
              </a:rPr>
              <a:t>2 Oct – 16 Oct</a:t>
            </a:r>
            <a:endParaRPr lang="en-SG" sz="1200" b="1" dirty="0">
              <a:solidFill>
                <a:schemeClr val="tx1"/>
              </a:solidFill>
              <a:latin typeface="Bahnschrift" panose="020B0502040204020203" pitchFamily="34" charset="0"/>
            </a:endParaRPr>
          </a:p>
        </p:txBody>
      </p:sp>
      <p:sp>
        <p:nvSpPr>
          <p:cNvPr id="247" name="Rectangle: Top Corners Rounded 246">
            <a:extLst>
              <a:ext uri="{FF2B5EF4-FFF2-40B4-BE49-F238E27FC236}">
                <a16:creationId xmlns:a16="http://schemas.microsoft.com/office/drawing/2014/main" id="{4B20FEAA-50F7-4F48-9503-2D80FF1D37DB}"/>
              </a:ext>
            </a:extLst>
          </p:cNvPr>
          <p:cNvSpPr/>
          <p:nvPr/>
        </p:nvSpPr>
        <p:spPr>
          <a:xfrm>
            <a:off x="6312272" y="391548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9</a:t>
            </a:r>
          </a:p>
          <a:p>
            <a:pPr algn="ctr"/>
            <a:r>
              <a:rPr lang="en-US" sz="1200" b="1" dirty="0">
                <a:solidFill>
                  <a:schemeClr val="tx1"/>
                </a:solidFill>
                <a:latin typeface="Bahnschrift" panose="020B0502040204020203" pitchFamily="34" charset="0"/>
              </a:rPr>
              <a:t>17 Oct – 31 Oct</a:t>
            </a:r>
            <a:endParaRPr lang="en-SG" sz="1200" b="1" dirty="0">
              <a:solidFill>
                <a:schemeClr val="tx1"/>
              </a:solidFill>
              <a:latin typeface="Bahnschrift" panose="020B0502040204020203" pitchFamily="34" charset="0"/>
            </a:endParaRPr>
          </a:p>
        </p:txBody>
      </p:sp>
      <p:sp>
        <p:nvSpPr>
          <p:cNvPr id="248" name="Rectangle: Top Corners Rounded 247">
            <a:extLst>
              <a:ext uri="{FF2B5EF4-FFF2-40B4-BE49-F238E27FC236}">
                <a16:creationId xmlns:a16="http://schemas.microsoft.com/office/drawing/2014/main" id="{07CCE125-08EB-4BA0-99E5-30EDCC27387E}"/>
              </a:ext>
            </a:extLst>
          </p:cNvPr>
          <p:cNvSpPr/>
          <p:nvPr/>
        </p:nvSpPr>
        <p:spPr>
          <a:xfrm>
            <a:off x="8215500" y="391548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10</a:t>
            </a:r>
          </a:p>
          <a:p>
            <a:pPr algn="ctr"/>
            <a:r>
              <a:rPr lang="en-US" sz="1200" b="1" dirty="0">
                <a:solidFill>
                  <a:schemeClr val="tx1"/>
                </a:solidFill>
                <a:latin typeface="Bahnschrift" panose="020B0502040204020203" pitchFamily="34" charset="0"/>
              </a:rPr>
              <a:t>1 Nov – 15 Nov</a:t>
            </a:r>
            <a:endParaRPr lang="en-SG" sz="1200" b="1" dirty="0">
              <a:solidFill>
                <a:schemeClr val="tx1"/>
              </a:solidFill>
              <a:latin typeface="Bahnschrift" panose="020B0502040204020203" pitchFamily="34" charset="0"/>
            </a:endParaRPr>
          </a:p>
        </p:txBody>
      </p:sp>
      <p:sp>
        <p:nvSpPr>
          <p:cNvPr id="249" name="Rectangle: Top Corners Rounded 248">
            <a:extLst>
              <a:ext uri="{FF2B5EF4-FFF2-40B4-BE49-F238E27FC236}">
                <a16:creationId xmlns:a16="http://schemas.microsoft.com/office/drawing/2014/main" id="{718FEA20-AA2A-4F41-BE62-AEC09E1B9581}"/>
              </a:ext>
            </a:extLst>
          </p:cNvPr>
          <p:cNvSpPr/>
          <p:nvPr/>
        </p:nvSpPr>
        <p:spPr>
          <a:xfrm>
            <a:off x="10118728"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11</a:t>
            </a:r>
          </a:p>
          <a:p>
            <a:pPr algn="ctr"/>
            <a:r>
              <a:rPr lang="en-US" sz="1200" b="1" dirty="0">
                <a:solidFill>
                  <a:schemeClr val="tx1"/>
                </a:solidFill>
                <a:latin typeface="Bahnschrift" panose="020B0502040204020203" pitchFamily="34" charset="0"/>
              </a:rPr>
              <a:t>16 Nov – 27 Nov</a:t>
            </a:r>
            <a:endParaRPr lang="en-SG" sz="1200" b="1" dirty="0">
              <a:solidFill>
                <a:schemeClr val="tx1"/>
              </a:solidFill>
              <a:latin typeface="Bahnschrift" panose="020B0502040204020203" pitchFamily="34" charset="0"/>
            </a:endParaRPr>
          </a:p>
        </p:txBody>
      </p:sp>
      <p:sp>
        <p:nvSpPr>
          <p:cNvPr id="250" name="Rectangle 249">
            <a:extLst>
              <a:ext uri="{FF2B5EF4-FFF2-40B4-BE49-F238E27FC236}">
                <a16:creationId xmlns:a16="http://schemas.microsoft.com/office/drawing/2014/main" id="{1CB64414-EB2A-4A0E-BCD1-3D6DEA37B7FE}"/>
              </a:ext>
            </a:extLst>
          </p:cNvPr>
          <p:cNvSpPr/>
          <p:nvPr/>
        </p:nvSpPr>
        <p:spPr>
          <a:xfrm>
            <a:off x="63320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FC4067"/>
                </a:solidFill>
                <a:latin typeface="Bahnschrift" panose="020B0502040204020203" pitchFamily="34" charset="0"/>
              </a:rPr>
              <a:t>Milestone: Proposal Submission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Requirements Gathering</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Technical Research</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Logo Design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Roles Assignment</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Proposal Preparation</a:t>
            </a:r>
            <a:endParaRPr lang="en-SG" sz="1100" dirty="0">
              <a:solidFill>
                <a:schemeClr val="tx1"/>
              </a:solidFill>
              <a:latin typeface="Bahnschrift" panose="020B0502040204020203" pitchFamily="34" charset="0"/>
            </a:endParaRPr>
          </a:p>
        </p:txBody>
      </p:sp>
      <p:sp>
        <p:nvSpPr>
          <p:cNvPr id="251" name="Rectangle 250">
            <a:extLst>
              <a:ext uri="{FF2B5EF4-FFF2-40B4-BE49-F238E27FC236}">
                <a16:creationId xmlns:a16="http://schemas.microsoft.com/office/drawing/2014/main" id="{B6B3CE14-3827-4975-8446-1B22E1D8184E}"/>
              </a:ext>
            </a:extLst>
          </p:cNvPr>
          <p:cNvSpPr/>
          <p:nvPr/>
        </p:nvSpPr>
        <p:spPr>
          <a:xfrm>
            <a:off x="254726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Design ER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Use Case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Sequence Diagrams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Firebase Database Setup</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UI Design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Class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endParaRPr lang="en-SG" sz="1000" dirty="0">
              <a:solidFill>
                <a:schemeClr val="tx1"/>
              </a:solidFill>
              <a:latin typeface="Bahnschrift" panose="020B0502040204020203" pitchFamily="34" charset="0"/>
            </a:endParaRPr>
          </a:p>
        </p:txBody>
      </p:sp>
      <p:sp>
        <p:nvSpPr>
          <p:cNvPr id="252" name="Rectangle 251">
            <a:extLst>
              <a:ext uri="{FF2B5EF4-FFF2-40B4-BE49-F238E27FC236}">
                <a16:creationId xmlns:a16="http://schemas.microsoft.com/office/drawing/2014/main" id="{6E00FD70-BC60-4941-BEBC-045912F918D4}"/>
              </a:ext>
            </a:extLst>
          </p:cNvPr>
          <p:cNvSpPr/>
          <p:nvPr/>
        </p:nvSpPr>
        <p:spPr>
          <a:xfrm>
            <a:off x="4445742"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r>
              <a:rPr lang="en-US" sz="9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of Entity Classes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Firebase Configurations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Home Page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Login/Logout</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Reset Password</a:t>
            </a:r>
          </a:p>
          <a:p>
            <a:r>
              <a:rPr lang="en-US" sz="9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Tutor </a:t>
            </a:r>
            <a:r>
              <a:rPr lang="en-US" sz="900" dirty="0" err="1">
                <a:solidFill>
                  <a:schemeClr val="tx1"/>
                </a:solidFill>
                <a:latin typeface="Bahnschrift" panose="020B0502040204020203" pitchFamily="34" charset="0"/>
              </a:rPr>
              <a:t>Mgmt</a:t>
            </a:r>
            <a:endParaRPr lang="en-US" sz="90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Student Registration</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Updating of Student Information</a:t>
            </a:r>
            <a:endParaRPr lang="en-SG" sz="900" dirty="0">
              <a:solidFill>
                <a:schemeClr val="tx1"/>
              </a:solidFill>
              <a:latin typeface="Bahnschrift" panose="020B0502040204020203" pitchFamily="34" charset="0"/>
            </a:endParaRPr>
          </a:p>
        </p:txBody>
      </p:sp>
      <p:sp>
        <p:nvSpPr>
          <p:cNvPr id="253" name="Rectangle 252">
            <a:extLst>
              <a:ext uri="{FF2B5EF4-FFF2-40B4-BE49-F238E27FC236}">
                <a16:creationId xmlns:a16="http://schemas.microsoft.com/office/drawing/2014/main" id="{CF0B6C78-0757-416F-8DDF-9C4EE6DAD68C}"/>
              </a:ext>
            </a:extLst>
          </p:cNvPr>
          <p:cNvSpPr/>
          <p:nvPr/>
        </p:nvSpPr>
        <p:spPr>
          <a:xfrm>
            <a:off x="6352973"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Architecture Diagram</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Process Diagrams (As-Is &amp; To-Be)</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ConnectionManager</a:t>
            </a:r>
            <a:endParaRPr lang="en-US" sz="8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Conversion of DAO to call API</a:t>
            </a:r>
          </a:p>
          <a:p>
            <a:r>
              <a:rPr lang="en-US" sz="850" u="sng" dirty="0">
                <a:solidFill>
                  <a:schemeClr val="tx1"/>
                </a:solidFill>
                <a:latin typeface="Bahnschrift" panose="020B0502040204020203" pitchFamily="34" charset="0"/>
              </a:rPr>
              <a:t>Classes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Creation of Class entity</a:t>
            </a:r>
          </a:p>
          <a:p>
            <a:r>
              <a:rPr lang="en-US" sz="85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Grades CRUD</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p>
          <a:p>
            <a:r>
              <a:rPr lang="en-US" sz="850" b="1" dirty="0">
                <a:solidFill>
                  <a:srgbClr val="0070C0"/>
                </a:solidFill>
                <a:latin typeface="Bahnschrift" panose="020B0502040204020203" pitchFamily="34" charset="0"/>
              </a:rPr>
              <a:t>Sponsor Meeting</a:t>
            </a:r>
          </a:p>
          <a:p>
            <a:r>
              <a:rPr lang="en-US" sz="850" b="1" dirty="0">
                <a:solidFill>
                  <a:srgbClr val="0070C0"/>
                </a:solidFill>
                <a:latin typeface="Bahnschrift" panose="020B0502040204020203" pitchFamily="34" charset="0"/>
              </a:rPr>
              <a:t>User Testing</a:t>
            </a:r>
            <a:endParaRPr lang="en-SG" sz="850" b="1" dirty="0">
              <a:solidFill>
                <a:srgbClr val="0070C0"/>
              </a:solidFill>
              <a:latin typeface="Bahnschrift" panose="020B0502040204020203" pitchFamily="34" charset="0"/>
            </a:endParaRPr>
          </a:p>
        </p:txBody>
      </p:sp>
      <p:sp>
        <p:nvSpPr>
          <p:cNvPr id="254" name="Rectangle 253">
            <a:extLst>
              <a:ext uri="{FF2B5EF4-FFF2-40B4-BE49-F238E27FC236}">
                <a16:creationId xmlns:a16="http://schemas.microsoft.com/office/drawing/2014/main" id="{6BCEABD7-4FEE-4073-B741-978D44B06FFE}"/>
              </a:ext>
            </a:extLst>
          </p:cNvPr>
          <p:cNvSpPr/>
          <p:nvPr/>
        </p:nvSpPr>
        <p:spPr>
          <a:xfrm>
            <a:off x="8255618" y="910305"/>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b="1" dirty="0">
                <a:solidFill>
                  <a:srgbClr val="FC4067"/>
                </a:solidFill>
                <a:latin typeface="Bahnschrift" panose="020B0502040204020203" pitchFamily="34" charset="0"/>
              </a:rPr>
              <a:t>Milestone: Acceptance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Acceptance Preparation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Test Cases Design</a:t>
            </a:r>
          </a:p>
          <a:p>
            <a:r>
              <a:rPr lang="en-US" sz="6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Login Authentication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Email for Password Reset</a:t>
            </a:r>
          </a:p>
          <a:p>
            <a:r>
              <a:rPr lang="en-US" sz="6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students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tutors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branches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classes</a:t>
            </a:r>
          </a:p>
          <a:p>
            <a:r>
              <a:rPr lang="en-US" sz="6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Classes CRUD</a:t>
            </a:r>
          </a:p>
          <a:p>
            <a:r>
              <a:rPr lang="en-US" sz="6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Subject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Admin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Branch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Student Class Registration</a:t>
            </a:r>
          </a:p>
          <a:p>
            <a:r>
              <a:rPr lang="en-US" sz="60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Grades CRUD</a:t>
            </a:r>
          </a:p>
          <a:p>
            <a:endParaRPr lang="en-US" sz="600" dirty="0">
              <a:solidFill>
                <a:schemeClr val="tx1"/>
              </a:solidFill>
              <a:latin typeface="Bahnschrift" panose="020B0502040204020203" pitchFamily="34" charset="0"/>
            </a:endParaRPr>
          </a:p>
          <a:p>
            <a:r>
              <a:rPr lang="en-US" sz="600" dirty="0">
                <a:solidFill>
                  <a:srgbClr val="0070C0"/>
                </a:solidFill>
                <a:latin typeface="Bahnschrift" panose="020B0502040204020203" pitchFamily="34" charset="0"/>
              </a:rPr>
              <a:t>User Testing</a:t>
            </a:r>
          </a:p>
          <a:p>
            <a:r>
              <a:rPr lang="en-US" sz="600" dirty="0">
                <a:solidFill>
                  <a:srgbClr val="0070C0"/>
                </a:solidFill>
                <a:latin typeface="Bahnschrift" panose="020B0502040204020203" pitchFamily="34" charset="0"/>
              </a:rPr>
              <a:t>Supervisor Meeting</a:t>
            </a:r>
            <a:endParaRPr lang="en-SG" sz="600" dirty="0">
              <a:solidFill>
                <a:srgbClr val="0070C0"/>
              </a:solidFill>
              <a:latin typeface="Bahnschrift" panose="020B0502040204020203" pitchFamily="34" charset="0"/>
            </a:endParaRPr>
          </a:p>
        </p:txBody>
      </p:sp>
      <p:sp>
        <p:nvSpPr>
          <p:cNvPr id="255" name="Rectangle 254">
            <a:extLst>
              <a:ext uri="{FF2B5EF4-FFF2-40B4-BE49-F238E27FC236}">
                <a16:creationId xmlns:a16="http://schemas.microsoft.com/office/drawing/2014/main" id="{710FDF5E-1321-47BE-BA93-55D73E138EEA}"/>
              </a:ext>
            </a:extLst>
          </p:cNvPr>
          <p:cNvSpPr/>
          <p:nvPr/>
        </p:nvSpPr>
        <p:spPr>
          <a:xfrm>
            <a:off x="1015409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View Details for all</a:t>
            </a:r>
          </a:p>
          <a:p>
            <a:endParaRPr lang="en-US" sz="900" dirty="0">
              <a:solidFill>
                <a:schemeClr val="tx1"/>
              </a:solidFill>
              <a:latin typeface="Bahnschrift" panose="020B0502040204020203" pitchFamily="34" charset="0"/>
            </a:endParaRPr>
          </a:p>
          <a:p>
            <a:r>
              <a:rPr lang="en-US" sz="90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Restructuring of Creation &amp; Update</a:t>
            </a:r>
          </a:p>
          <a:p>
            <a:r>
              <a:rPr lang="en-US" sz="90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Payment SMS Reminders</a:t>
            </a:r>
          </a:p>
          <a:p>
            <a:r>
              <a:rPr lang="en-US" sz="90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Students &amp; Tutors Attendance Taking</a:t>
            </a:r>
          </a:p>
          <a:p>
            <a:endParaRPr lang="en-US" sz="900" dirty="0">
              <a:solidFill>
                <a:schemeClr val="tx1"/>
              </a:solidFill>
              <a:latin typeface="Bahnschrift" panose="020B0502040204020203" pitchFamily="34" charset="0"/>
            </a:endParaRPr>
          </a:p>
          <a:p>
            <a:r>
              <a:rPr lang="en-US" sz="900" dirty="0">
                <a:solidFill>
                  <a:srgbClr val="0070C0"/>
                </a:solidFill>
                <a:latin typeface="Bahnschrift" panose="020B0502040204020203" pitchFamily="34" charset="0"/>
              </a:rPr>
              <a:t>Supervisor Meeting</a:t>
            </a:r>
            <a:endParaRPr lang="en-SG" sz="900" dirty="0">
              <a:solidFill>
                <a:srgbClr val="0070C0"/>
              </a:solidFill>
              <a:latin typeface="Bahnschrift" panose="020B0502040204020203" pitchFamily="34" charset="0"/>
            </a:endParaRPr>
          </a:p>
        </p:txBody>
      </p:sp>
      <p:sp>
        <p:nvSpPr>
          <p:cNvPr id="262" name="Rectangle 261">
            <a:extLst>
              <a:ext uri="{FF2B5EF4-FFF2-40B4-BE49-F238E27FC236}">
                <a16:creationId xmlns:a16="http://schemas.microsoft.com/office/drawing/2014/main" id="{A4646306-FE79-4EB7-AA78-D2EFF1462228}"/>
              </a:ext>
            </a:extLst>
          </p:cNvPr>
          <p:cNvSpPr/>
          <p:nvPr/>
        </p:nvSpPr>
        <p:spPr>
          <a:xfrm>
            <a:off x="59783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3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73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730" dirty="0">
                <a:solidFill>
                  <a:schemeClr val="tx1"/>
                </a:solidFill>
                <a:latin typeface="Bahnschrift" panose="020B0502040204020203" pitchFamily="34" charset="0"/>
              </a:rPr>
              <a:t>Low Fid Wireframe</a:t>
            </a:r>
          </a:p>
          <a:p>
            <a:endParaRPr lang="en-US" sz="730" dirty="0">
              <a:solidFill>
                <a:schemeClr val="tx1"/>
              </a:solidFill>
              <a:latin typeface="Bahnschrift" panose="020B0502040204020203" pitchFamily="34" charset="0"/>
            </a:endParaRPr>
          </a:p>
          <a:p>
            <a:r>
              <a:rPr lang="en-US" sz="73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Admin Scheduling UI</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Tutor Scheduling UI</a:t>
            </a:r>
          </a:p>
          <a:p>
            <a:r>
              <a:rPr lang="en-US" sz="73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Grades Interface</a:t>
            </a:r>
          </a:p>
          <a:p>
            <a:r>
              <a:rPr lang="en-US" sz="73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Attendance Taking UI</a:t>
            </a:r>
          </a:p>
          <a:p>
            <a:r>
              <a:rPr lang="en-US" sz="73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Student Registration UI</a:t>
            </a:r>
          </a:p>
          <a:p>
            <a:r>
              <a:rPr lang="en-US" sz="73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Tutor Registration UI</a:t>
            </a:r>
          </a:p>
          <a:p>
            <a:endParaRPr lang="en-US" sz="730" dirty="0">
              <a:solidFill>
                <a:schemeClr val="tx1"/>
              </a:solidFill>
              <a:latin typeface="Bahnschrift" panose="020B0502040204020203" pitchFamily="34" charset="0"/>
            </a:endParaRPr>
          </a:p>
          <a:p>
            <a:r>
              <a:rPr lang="en-US" sz="730" b="1" dirty="0">
                <a:solidFill>
                  <a:srgbClr val="0070C0"/>
                </a:solidFill>
                <a:latin typeface="Bahnschrift" panose="020B0502040204020203" pitchFamily="34" charset="0"/>
              </a:rPr>
              <a:t>User Testing</a:t>
            </a:r>
          </a:p>
          <a:p>
            <a:r>
              <a:rPr lang="en-US" sz="730" b="1" dirty="0">
                <a:solidFill>
                  <a:srgbClr val="0070C0"/>
                </a:solidFill>
                <a:latin typeface="Bahnschrift" panose="020B0502040204020203" pitchFamily="34" charset="0"/>
              </a:rPr>
              <a:t>Sponsor Meeting</a:t>
            </a:r>
          </a:p>
          <a:p>
            <a:r>
              <a:rPr lang="en-US" sz="730" b="1" dirty="0">
                <a:solidFill>
                  <a:srgbClr val="0070C0"/>
                </a:solidFill>
                <a:latin typeface="Bahnschrift" panose="020B0502040204020203" pitchFamily="34" charset="0"/>
              </a:rPr>
              <a:t>Supervisor Meeting</a:t>
            </a:r>
            <a:endParaRPr lang="en-SG" sz="730" b="1" dirty="0">
              <a:solidFill>
                <a:srgbClr val="0070C0"/>
              </a:solidFill>
              <a:latin typeface="Bahnschrift" panose="020B0502040204020203" pitchFamily="34" charset="0"/>
            </a:endParaRPr>
          </a:p>
        </p:txBody>
      </p:sp>
      <p:sp>
        <p:nvSpPr>
          <p:cNvPr id="263" name="Rectangle 262">
            <a:extLst>
              <a:ext uri="{FF2B5EF4-FFF2-40B4-BE49-F238E27FC236}">
                <a16:creationId xmlns:a16="http://schemas.microsoft.com/office/drawing/2014/main" id="{149176AC-1FA1-4B86-9A05-3C8B9BDF9F90}"/>
              </a:ext>
            </a:extLst>
          </p:cNvPr>
          <p:cNvSpPr/>
          <p:nvPr/>
        </p:nvSpPr>
        <p:spPr>
          <a:xfrm>
            <a:off x="2511900"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680" dirty="0">
                <a:solidFill>
                  <a:schemeClr val="tx1"/>
                </a:solidFill>
                <a:latin typeface="Bahnschrift" panose="020B0502040204020203" pitchFamily="34" charset="0"/>
              </a:rPr>
              <a:t>Mid Term Preparation</a:t>
            </a:r>
          </a:p>
          <a:p>
            <a:pPr marL="171450" indent="-171450">
              <a:buFont typeface="Arial" panose="020B0604020202020204" pitchFamily="34" charset="0"/>
              <a:buChar char="•"/>
            </a:pPr>
            <a:r>
              <a:rPr lang="en-US" sz="68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80" dirty="0">
                <a:solidFill>
                  <a:schemeClr val="tx1"/>
                </a:solidFill>
                <a:latin typeface="Bahnschrift" panose="020B0502040204020203" pitchFamily="34" charset="0"/>
              </a:rPr>
              <a:t>Test Cases Design</a:t>
            </a:r>
          </a:p>
          <a:p>
            <a:endParaRPr lang="en-US" sz="680" dirty="0">
              <a:solidFill>
                <a:schemeClr val="tx1"/>
              </a:solidFill>
              <a:latin typeface="Bahnschrift" panose="020B0502040204020203" pitchFamily="34" charset="0"/>
            </a:endParaRPr>
          </a:p>
          <a:p>
            <a:r>
              <a:rPr lang="en-US" sz="68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Admin Scheduling UI</a:t>
            </a:r>
          </a:p>
          <a:p>
            <a:r>
              <a:rPr lang="en-US" sz="68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Subject Deleting</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Student &amp; Tutor Registration UI</a:t>
            </a:r>
          </a:p>
          <a:p>
            <a:r>
              <a:rPr lang="en-US" sz="68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Display Grades UI</a:t>
            </a:r>
          </a:p>
          <a:p>
            <a:r>
              <a:rPr lang="en-US" sz="68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Student &amp; Tutor Payment Tracking</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Payment status update</a:t>
            </a:r>
          </a:p>
          <a:p>
            <a:r>
              <a:rPr lang="en-US" sz="68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Attendance Taking UI</a:t>
            </a:r>
          </a:p>
          <a:p>
            <a:endParaRPr lang="en-US" sz="680" dirty="0">
              <a:solidFill>
                <a:schemeClr val="tx1"/>
              </a:solidFill>
              <a:latin typeface="Bahnschrift" panose="020B0502040204020203" pitchFamily="34" charset="0"/>
            </a:endParaRPr>
          </a:p>
          <a:p>
            <a:r>
              <a:rPr lang="en-US" sz="680" b="1" dirty="0">
                <a:solidFill>
                  <a:srgbClr val="0070C0"/>
                </a:solidFill>
                <a:latin typeface="Bahnschrift" panose="020B0502040204020203" pitchFamily="34" charset="0"/>
              </a:rPr>
              <a:t>User Testing</a:t>
            </a:r>
          </a:p>
          <a:p>
            <a:r>
              <a:rPr lang="en-US" sz="680" b="1" dirty="0">
                <a:solidFill>
                  <a:srgbClr val="0070C0"/>
                </a:solidFill>
                <a:latin typeface="Bahnschrift" panose="020B0502040204020203" pitchFamily="34" charset="0"/>
              </a:rPr>
              <a:t>Supervisor Meeting</a:t>
            </a:r>
          </a:p>
          <a:p>
            <a:r>
              <a:rPr lang="en-US" sz="680" b="1" dirty="0">
                <a:solidFill>
                  <a:srgbClr val="0070C0"/>
                </a:solidFill>
                <a:latin typeface="Bahnschrift" panose="020B0502040204020203" pitchFamily="34" charset="0"/>
              </a:rPr>
              <a:t>Sponsor Meeting</a:t>
            </a:r>
            <a:endParaRPr lang="en-SG" sz="680" b="1" dirty="0">
              <a:solidFill>
                <a:srgbClr val="0070C0"/>
              </a:solidFill>
              <a:latin typeface="Bahnschrift" panose="020B0502040204020203" pitchFamily="34" charset="0"/>
            </a:endParaRPr>
          </a:p>
        </p:txBody>
      </p:sp>
      <p:sp>
        <p:nvSpPr>
          <p:cNvPr id="264" name="Rectangle 263">
            <a:extLst>
              <a:ext uri="{FF2B5EF4-FFF2-40B4-BE49-F238E27FC236}">
                <a16:creationId xmlns:a16="http://schemas.microsoft.com/office/drawing/2014/main" id="{94D67D68-DE57-44E0-88DD-1E5B361111FA}"/>
              </a:ext>
            </a:extLst>
          </p:cNvPr>
          <p:cNvSpPr/>
          <p:nvPr/>
        </p:nvSpPr>
        <p:spPr>
          <a:xfrm>
            <a:off x="4410376" y="444057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40" b="1" dirty="0">
                <a:solidFill>
                  <a:srgbClr val="FC4067"/>
                </a:solidFill>
                <a:latin typeface="Bahnschrift" panose="020B0502040204020203" pitchFamily="34" charset="0"/>
              </a:rPr>
              <a:t>Milestone: Mid Term</a:t>
            </a:r>
            <a:endParaRPr lang="en-US" sz="64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64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40" dirty="0">
                <a:solidFill>
                  <a:schemeClr val="tx1"/>
                </a:solidFill>
                <a:latin typeface="Bahnschrift" panose="020B0502040204020203" pitchFamily="34" charset="0"/>
              </a:rPr>
              <a:t>Test Cases Design</a:t>
            </a:r>
          </a:p>
          <a:p>
            <a:endParaRPr lang="en-US" sz="640" dirty="0">
              <a:solidFill>
                <a:schemeClr val="tx1"/>
              </a:solidFill>
              <a:latin typeface="Bahnschrift" panose="020B0502040204020203" pitchFamily="34" charset="0"/>
            </a:endParaRPr>
          </a:p>
          <a:p>
            <a:r>
              <a:rPr lang="en-US" sz="640" u="sng" dirty="0">
                <a:solidFill>
                  <a:schemeClr val="tx1"/>
                </a:solidFill>
                <a:highlight>
                  <a:srgbClr val="FFB600"/>
                </a:highlight>
                <a:latin typeface="Bahnschrift" panose="020B0502040204020203" pitchFamily="34" charset="0"/>
              </a:rPr>
              <a:t>Receipt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Receipt Generation</a:t>
            </a:r>
          </a:p>
          <a:p>
            <a:pPr marL="171450" indent="-171450">
              <a:buFont typeface="Arial" panose="020B0604020202020204" pitchFamily="34" charset="0"/>
              <a:buChar char="•"/>
            </a:pPr>
            <a:r>
              <a:rPr lang="en-US" sz="640" dirty="0" err="1">
                <a:solidFill>
                  <a:schemeClr val="tx1"/>
                </a:solidFill>
                <a:highlight>
                  <a:srgbClr val="FFB600"/>
                </a:highlight>
                <a:latin typeface="Bahnschrift" panose="020B0502040204020203" pitchFamily="34" charset="0"/>
              </a:rPr>
              <a:t>Payslips</a:t>
            </a:r>
            <a:r>
              <a:rPr lang="en-US" sz="640" dirty="0">
                <a:solidFill>
                  <a:schemeClr val="tx1"/>
                </a:solidFill>
                <a:highlight>
                  <a:srgbClr val="FFB600"/>
                </a:highlight>
                <a:latin typeface="Bahnschrift" panose="020B0502040204020203" pitchFamily="34" charset="0"/>
              </a:rPr>
              <a:t> Generation</a:t>
            </a:r>
          </a:p>
          <a:p>
            <a:r>
              <a:rPr lang="en-US" sz="640" u="sng" dirty="0">
                <a:solidFill>
                  <a:schemeClr val="tx1"/>
                </a:solidFill>
                <a:highlight>
                  <a:srgbClr val="FFB600"/>
                </a:highlight>
                <a:latin typeface="Bahnschrift" panose="020B0502040204020203" pitchFamily="34" charset="0"/>
              </a:rPr>
              <a:t>Expenses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Expenses UI</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Expenses CRUD</a:t>
            </a:r>
          </a:p>
          <a:p>
            <a:r>
              <a:rPr lang="en-US" sz="640" u="sng" dirty="0">
                <a:solidFill>
                  <a:schemeClr val="tx1"/>
                </a:solidFill>
                <a:highlight>
                  <a:srgbClr val="FFB600"/>
                </a:highlight>
                <a:latin typeface="Bahnschrift" panose="020B0502040204020203" pitchFamily="34" charset="0"/>
              </a:rPr>
              <a:t>Financial Report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Scheduler for Report Generation</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Store reports in </a:t>
            </a:r>
            <a:r>
              <a:rPr lang="en-US" sz="640" dirty="0" err="1">
                <a:solidFill>
                  <a:schemeClr val="tx1"/>
                </a:solidFill>
                <a:highlight>
                  <a:srgbClr val="FFB600"/>
                </a:highlight>
                <a:latin typeface="Bahnschrift" panose="020B0502040204020203" pitchFamily="34" charset="0"/>
              </a:rPr>
              <a:t>Jelastic</a:t>
            </a:r>
            <a:endParaRPr lang="en-US" sz="640" dirty="0">
              <a:solidFill>
                <a:schemeClr val="tx1"/>
              </a:solidFill>
              <a:highlight>
                <a:srgbClr val="FFB600"/>
              </a:highlight>
              <a:latin typeface="Bahnschrift" panose="020B0502040204020203" pitchFamily="34" charset="0"/>
            </a:endParaRPr>
          </a:p>
          <a:p>
            <a:r>
              <a:rPr lang="en-US" sz="640" u="sng" dirty="0">
                <a:solidFill>
                  <a:schemeClr val="tx1"/>
                </a:solidFill>
                <a:highlight>
                  <a:srgbClr val="FFB600"/>
                </a:highlight>
                <a:latin typeface="Bahnschrift" panose="020B0502040204020203" pitchFamily="34" charset="0"/>
              </a:rPr>
              <a:t>Dashboard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Changes to lesson dates by Tutor</a:t>
            </a:r>
          </a:p>
          <a:p>
            <a:r>
              <a:rPr lang="en-US" sz="64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View Attendances (Student &amp; Parent)</a:t>
            </a:r>
          </a:p>
          <a:p>
            <a:r>
              <a:rPr lang="en-US" sz="64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View Grades (Student &amp; Parent)</a:t>
            </a:r>
          </a:p>
          <a:p>
            <a:endParaRPr lang="en-US" sz="640" dirty="0">
              <a:solidFill>
                <a:schemeClr val="tx1"/>
              </a:solidFill>
              <a:latin typeface="Bahnschrift" panose="020B0502040204020203" pitchFamily="34" charset="0"/>
            </a:endParaRPr>
          </a:p>
          <a:p>
            <a:r>
              <a:rPr lang="en-US" sz="640" b="1" dirty="0">
                <a:solidFill>
                  <a:srgbClr val="0070C0"/>
                </a:solidFill>
                <a:latin typeface="Bahnschrift" panose="020B0502040204020203" pitchFamily="34" charset="0"/>
              </a:rPr>
              <a:t>User Testing</a:t>
            </a:r>
            <a:endParaRPr lang="en-SG" sz="640" b="1" dirty="0">
              <a:solidFill>
                <a:srgbClr val="0070C0"/>
              </a:solidFill>
              <a:latin typeface="Bahnschrift" panose="020B0502040204020203" pitchFamily="34" charset="0"/>
            </a:endParaRPr>
          </a:p>
        </p:txBody>
      </p:sp>
      <p:sp>
        <p:nvSpPr>
          <p:cNvPr id="265" name="Rectangle 264">
            <a:extLst>
              <a:ext uri="{FF2B5EF4-FFF2-40B4-BE49-F238E27FC236}">
                <a16:creationId xmlns:a16="http://schemas.microsoft.com/office/drawing/2014/main" id="{4FDCF23F-C476-49C1-87EF-76B32FAB62CD}"/>
              </a:ext>
            </a:extLst>
          </p:cNvPr>
          <p:cNvSpPr/>
          <p:nvPr/>
        </p:nvSpPr>
        <p:spPr>
          <a:xfrm>
            <a:off x="6317607" y="444057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b="1" dirty="0">
                <a:solidFill>
                  <a:srgbClr val="FC4067"/>
                </a:solidFill>
                <a:latin typeface="Bahnschrift" panose="020B0502040204020203" pitchFamily="34" charset="0"/>
              </a:rPr>
              <a:t>Milestone: Poster Submission</a:t>
            </a:r>
            <a:endParaRPr lang="en-US" sz="60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Poster Preparation</a:t>
            </a:r>
          </a:p>
          <a:p>
            <a:endParaRPr lang="en-US" sz="600" dirty="0">
              <a:solidFill>
                <a:schemeClr val="tx1"/>
              </a:solidFill>
              <a:latin typeface="Bahnschrift" panose="020B0502040204020203" pitchFamily="34" charset="0"/>
            </a:endParaRPr>
          </a:p>
          <a:p>
            <a:r>
              <a:rPr lang="en-US" sz="60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600" dirty="0" err="1">
                <a:solidFill>
                  <a:schemeClr val="tx1"/>
                </a:solidFill>
                <a:highlight>
                  <a:srgbClr val="FFB600"/>
                </a:highlight>
                <a:latin typeface="Bahnschrift" panose="020B0502040204020203" pitchFamily="34" charset="0"/>
              </a:rPr>
              <a:t>ePayment</a:t>
            </a:r>
            <a:r>
              <a:rPr lang="en-US" sz="600" dirty="0">
                <a:solidFill>
                  <a:schemeClr val="tx1"/>
                </a:solidFill>
                <a:highlight>
                  <a:srgbClr val="FFB600"/>
                </a:highlight>
                <a:latin typeface="Bahnschrift" panose="020B0502040204020203" pitchFamily="34" charset="0"/>
              </a:rPr>
              <a:t> - </a:t>
            </a:r>
            <a:r>
              <a:rPr lang="en-US" sz="600" dirty="0" err="1">
                <a:solidFill>
                  <a:schemeClr val="tx1"/>
                </a:solidFill>
                <a:highlight>
                  <a:srgbClr val="FFB600"/>
                </a:highlight>
                <a:latin typeface="Bahnschrift" panose="020B0502040204020203" pitchFamily="34" charset="0"/>
              </a:rPr>
              <a:t>PayNow</a:t>
            </a:r>
            <a:endParaRPr lang="en-US" sz="600" dirty="0">
              <a:solidFill>
                <a:schemeClr val="tx1"/>
              </a:solidFill>
              <a:highlight>
                <a:srgbClr val="FFB600"/>
              </a:highlight>
              <a:latin typeface="Bahnschrift" panose="020B0502040204020203" pitchFamily="34" charset="0"/>
            </a:endParaRPr>
          </a:p>
          <a:p>
            <a:r>
              <a:rPr lang="en-US" sz="600" u="sng" dirty="0">
                <a:solidFill>
                  <a:schemeClr val="tx1"/>
                </a:solidFill>
                <a:highlight>
                  <a:srgbClr val="FFB600"/>
                </a:highlight>
                <a:latin typeface="Bahnschrift" panose="020B0502040204020203" pitchFamily="34" charset="0"/>
              </a:rPr>
              <a:t>Search Module</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Search Tutors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Search Students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Search Reports</a:t>
            </a:r>
          </a:p>
          <a:p>
            <a:r>
              <a:rPr lang="en-US" sz="600" u="sng" dirty="0">
                <a:solidFill>
                  <a:schemeClr val="tx1"/>
                </a:solidFill>
                <a:highlight>
                  <a:srgbClr val="FFB600"/>
                </a:highlight>
                <a:latin typeface="Bahnschrift" panose="020B0502040204020203" pitchFamily="34" charset="0"/>
              </a:rPr>
              <a:t>Dashboard Module</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Latest Pay Details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Latest Grade Details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Overdue Payments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Financial Report Summary</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Latest Report Updates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Late Payment List</a:t>
            </a:r>
          </a:p>
          <a:p>
            <a:r>
              <a:rPr lang="en-US" sz="60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Updating of Parent Information</a:t>
            </a:r>
          </a:p>
          <a:p>
            <a:endParaRPr lang="en-US" sz="600" dirty="0">
              <a:solidFill>
                <a:schemeClr val="tx1"/>
              </a:solidFill>
              <a:latin typeface="Bahnschrift" panose="020B0502040204020203" pitchFamily="34" charset="0"/>
            </a:endParaRPr>
          </a:p>
          <a:p>
            <a:r>
              <a:rPr lang="en-US" sz="600" b="1" dirty="0">
                <a:solidFill>
                  <a:srgbClr val="0070C0"/>
                </a:solidFill>
                <a:latin typeface="Bahnschrift" panose="020B0502040204020203" pitchFamily="34" charset="0"/>
              </a:rPr>
              <a:t>Supervisor Meeting</a:t>
            </a:r>
          </a:p>
          <a:p>
            <a:r>
              <a:rPr lang="en-US" sz="600" b="1" dirty="0">
                <a:solidFill>
                  <a:srgbClr val="0070C0"/>
                </a:solidFill>
                <a:latin typeface="Bahnschrift" panose="020B0502040204020203" pitchFamily="34" charset="0"/>
              </a:rPr>
              <a:t>User Testing</a:t>
            </a:r>
            <a:endParaRPr lang="en-SG" sz="600" b="1" dirty="0">
              <a:solidFill>
                <a:srgbClr val="0070C0"/>
              </a:solidFill>
              <a:latin typeface="Bahnschrift" panose="020B0502040204020203" pitchFamily="34" charset="0"/>
            </a:endParaRPr>
          </a:p>
        </p:txBody>
      </p:sp>
      <p:sp>
        <p:nvSpPr>
          <p:cNvPr id="266" name="Rectangle 265">
            <a:extLst>
              <a:ext uri="{FF2B5EF4-FFF2-40B4-BE49-F238E27FC236}">
                <a16:creationId xmlns:a16="http://schemas.microsoft.com/office/drawing/2014/main" id="{A9AC7F3D-E73B-40FA-9E73-DFD9EF20DC6A}"/>
              </a:ext>
            </a:extLst>
          </p:cNvPr>
          <p:cNvSpPr/>
          <p:nvPr/>
        </p:nvSpPr>
        <p:spPr>
          <a:xfrm>
            <a:off x="8220252" y="4413262"/>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6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76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760" dirty="0">
                <a:solidFill>
                  <a:schemeClr val="tx1"/>
                </a:solidFill>
                <a:latin typeface="Bahnschrift" panose="020B0502040204020203" pitchFamily="34" charset="0"/>
              </a:rPr>
              <a:t>Final Presentation  Preparation</a:t>
            </a:r>
          </a:p>
          <a:p>
            <a:endParaRPr lang="en-US" sz="760" dirty="0">
              <a:solidFill>
                <a:schemeClr val="tx1"/>
              </a:solidFill>
              <a:latin typeface="Bahnschrift" panose="020B0502040204020203" pitchFamily="34" charset="0"/>
            </a:endParaRPr>
          </a:p>
          <a:p>
            <a:r>
              <a:rPr lang="en-US" sz="760" u="sng" dirty="0">
                <a:solidFill>
                  <a:schemeClr val="tx1"/>
                </a:solidFill>
                <a:highlight>
                  <a:srgbClr val="FFB600"/>
                </a:highlight>
                <a:latin typeface="Bahnschrift" panose="020B0502040204020203" pitchFamily="34" charset="0"/>
              </a:rPr>
              <a:t>Reward Module</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Points CRUD</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List of redemptions available</a:t>
            </a:r>
          </a:p>
          <a:p>
            <a:r>
              <a:rPr lang="en-US" sz="76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Analysis &amp; Comparison of Student Performances</a:t>
            </a:r>
          </a:p>
          <a:p>
            <a:r>
              <a:rPr lang="en-US" sz="760" u="sng" dirty="0">
                <a:solidFill>
                  <a:schemeClr val="tx1"/>
                </a:solidFill>
                <a:highlight>
                  <a:srgbClr val="FFB600"/>
                </a:highlight>
                <a:latin typeface="Bahnschrift" panose="020B0502040204020203" pitchFamily="34" charset="0"/>
              </a:rPr>
              <a:t>Dashboard Module</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Poor performing students list</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Accumulated points</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Recent redemption details</a:t>
            </a:r>
          </a:p>
          <a:p>
            <a:endParaRPr lang="en-US" sz="760" dirty="0">
              <a:solidFill>
                <a:schemeClr val="tx1"/>
              </a:solidFill>
              <a:latin typeface="Bahnschrift" panose="020B0502040204020203" pitchFamily="34" charset="0"/>
            </a:endParaRPr>
          </a:p>
          <a:p>
            <a:r>
              <a:rPr lang="en-US" sz="760" b="1" dirty="0">
                <a:solidFill>
                  <a:srgbClr val="0070C0"/>
                </a:solidFill>
                <a:latin typeface="Bahnschrift" panose="020B0502040204020203" pitchFamily="34" charset="0"/>
              </a:rPr>
              <a:t>Supervisor Meeting</a:t>
            </a:r>
          </a:p>
          <a:p>
            <a:r>
              <a:rPr lang="en-US" sz="760" b="1" dirty="0">
                <a:solidFill>
                  <a:srgbClr val="0070C0"/>
                </a:solidFill>
                <a:latin typeface="Bahnschrift" panose="020B0502040204020203" pitchFamily="34" charset="0"/>
              </a:rPr>
              <a:t>Sponsor Meeting</a:t>
            </a:r>
          </a:p>
        </p:txBody>
      </p:sp>
      <p:sp>
        <p:nvSpPr>
          <p:cNvPr id="267" name="Rectangle 266">
            <a:extLst>
              <a:ext uri="{FF2B5EF4-FFF2-40B4-BE49-F238E27FC236}">
                <a16:creationId xmlns:a16="http://schemas.microsoft.com/office/drawing/2014/main" id="{888B28C5-F695-40A4-AC55-7EAA693CF3AA}"/>
              </a:ext>
            </a:extLst>
          </p:cNvPr>
          <p:cNvSpPr/>
          <p:nvPr/>
        </p:nvSpPr>
        <p:spPr>
          <a:xfrm>
            <a:off x="1011872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Final Presentation</a:t>
            </a:r>
            <a:endParaRPr lang="en-US" sz="10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Final Presentation Preparation</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UI Enhancement</a:t>
            </a:r>
          </a:p>
          <a:p>
            <a:pPr marL="171450" indent="-171450">
              <a:buFont typeface="Arial" panose="020B0604020202020204" pitchFamily="34" charset="0"/>
              <a:buChar char="•"/>
            </a:pPr>
            <a:r>
              <a:rPr lang="en-US" sz="1050" dirty="0">
                <a:solidFill>
                  <a:schemeClr val="tx1"/>
                </a:solidFill>
                <a:highlight>
                  <a:srgbClr val="FFB600"/>
                </a:highlight>
                <a:latin typeface="Bahnschrift" panose="020B0502040204020203" pitchFamily="34" charset="0"/>
              </a:rPr>
              <a:t>Web Responsive UI</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pic>
        <p:nvPicPr>
          <p:cNvPr id="268" name="Graphic 267">
            <a:extLst>
              <a:ext uri="{FF2B5EF4-FFF2-40B4-BE49-F238E27FC236}">
                <a16:creationId xmlns:a16="http://schemas.microsoft.com/office/drawing/2014/main" id="{BCC36FE1-7D5B-4E5A-9BD6-7E7EA63F1A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2106" y="471869"/>
            <a:ext cx="210563" cy="210563"/>
          </a:xfrm>
          <a:prstGeom prst="rect">
            <a:avLst/>
          </a:prstGeom>
        </p:spPr>
      </p:pic>
      <p:pic>
        <p:nvPicPr>
          <p:cNvPr id="269" name="Graphic 268">
            <a:extLst>
              <a:ext uri="{FF2B5EF4-FFF2-40B4-BE49-F238E27FC236}">
                <a16:creationId xmlns:a16="http://schemas.microsoft.com/office/drawing/2014/main" id="{80CEA895-C998-4251-90E7-6D8BDC0474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0304" y="471869"/>
            <a:ext cx="210563" cy="210563"/>
          </a:xfrm>
          <a:prstGeom prst="rect">
            <a:avLst/>
          </a:prstGeom>
        </p:spPr>
      </p:pic>
      <p:pic>
        <p:nvPicPr>
          <p:cNvPr id="270" name="Graphic 269">
            <a:extLst>
              <a:ext uri="{FF2B5EF4-FFF2-40B4-BE49-F238E27FC236}">
                <a16:creationId xmlns:a16="http://schemas.microsoft.com/office/drawing/2014/main" id="{1D6EAAF3-A74E-4765-81BB-099A8BC5D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9930" y="471869"/>
            <a:ext cx="210563" cy="210563"/>
          </a:xfrm>
          <a:prstGeom prst="rect">
            <a:avLst/>
          </a:prstGeom>
        </p:spPr>
      </p:pic>
      <p:pic>
        <p:nvPicPr>
          <p:cNvPr id="271" name="Graphic 270">
            <a:extLst>
              <a:ext uri="{FF2B5EF4-FFF2-40B4-BE49-F238E27FC236}">
                <a16:creationId xmlns:a16="http://schemas.microsoft.com/office/drawing/2014/main" id="{23B1D481-0190-4C94-8C7E-70C6C8F82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131" y="471869"/>
            <a:ext cx="210563" cy="210563"/>
          </a:xfrm>
          <a:prstGeom prst="rect">
            <a:avLst/>
          </a:prstGeom>
        </p:spPr>
      </p:pic>
      <p:pic>
        <p:nvPicPr>
          <p:cNvPr id="272" name="Graphic 271">
            <a:extLst>
              <a:ext uri="{FF2B5EF4-FFF2-40B4-BE49-F238E27FC236}">
                <a16:creationId xmlns:a16="http://schemas.microsoft.com/office/drawing/2014/main" id="{6F102FD2-BE82-415A-94F9-72EE102BE6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286" y="3900782"/>
            <a:ext cx="210563" cy="210563"/>
          </a:xfrm>
          <a:prstGeom prst="rect">
            <a:avLst/>
          </a:prstGeom>
        </p:spPr>
      </p:pic>
      <p:pic>
        <p:nvPicPr>
          <p:cNvPr id="273" name="Graphic 272">
            <a:extLst>
              <a:ext uri="{FF2B5EF4-FFF2-40B4-BE49-F238E27FC236}">
                <a16:creationId xmlns:a16="http://schemas.microsoft.com/office/drawing/2014/main" id="{819CBF41-9B1B-4D92-87AC-408D25C5D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867" y="3898886"/>
            <a:ext cx="210563" cy="210563"/>
          </a:xfrm>
          <a:prstGeom prst="rect">
            <a:avLst/>
          </a:prstGeom>
        </p:spPr>
      </p:pic>
      <p:pic>
        <p:nvPicPr>
          <p:cNvPr id="274" name="Graphic 273">
            <a:extLst>
              <a:ext uri="{FF2B5EF4-FFF2-40B4-BE49-F238E27FC236}">
                <a16:creationId xmlns:a16="http://schemas.microsoft.com/office/drawing/2014/main" id="{B58E360B-06BA-4984-809B-84B99A1F9D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3626" y="3898886"/>
            <a:ext cx="210563" cy="210563"/>
          </a:xfrm>
          <a:prstGeom prst="rect">
            <a:avLst/>
          </a:prstGeom>
        </p:spPr>
      </p:pic>
      <p:pic>
        <p:nvPicPr>
          <p:cNvPr id="275" name="Graphic 274">
            <a:extLst>
              <a:ext uri="{FF2B5EF4-FFF2-40B4-BE49-F238E27FC236}">
                <a16:creationId xmlns:a16="http://schemas.microsoft.com/office/drawing/2014/main" id="{CAD42DCD-0F40-4A97-82DF-FB20CB63C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6824" y="3896163"/>
            <a:ext cx="210563" cy="210563"/>
          </a:xfrm>
          <a:prstGeom prst="rect">
            <a:avLst/>
          </a:prstGeom>
        </p:spPr>
      </p:pic>
      <p:pic>
        <p:nvPicPr>
          <p:cNvPr id="276" name="Graphic 275">
            <a:extLst>
              <a:ext uri="{FF2B5EF4-FFF2-40B4-BE49-F238E27FC236}">
                <a16:creationId xmlns:a16="http://schemas.microsoft.com/office/drawing/2014/main" id="{8C3BD158-EAF3-4531-9367-88A34015A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637" y="3896163"/>
            <a:ext cx="210563" cy="210563"/>
          </a:xfrm>
          <a:prstGeom prst="rect">
            <a:avLst/>
          </a:prstGeom>
        </p:spPr>
      </p:pic>
      <p:pic>
        <p:nvPicPr>
          <p:cNvPr id="277" name="Graphic 276">
            <a:extLst>
              <a:ext uri="{FF2B5EF4-FFF2-40B4-BE49-F238E27FC236}">
                <a16:creationId xmlns:a16="http://schemas.microsoft.com/office/drawing/2014/main" id="{745406A8-CC95-4198-A4DE-1ACAEB399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659" y="3896163"/>
            <a:ext cx="210563" cy="210563"/>
          </a:xfrm>
          <a:prstGeom prst="rect">
            <a:avLst/>
          </a:prstGeom>
        </p:spPr>
      </p:pic>
    </p:spTree>
    <p:extLst>
      <p:ext uri="{BB962C8B-B14F-4D97-AF65-F5344CB8AC3E}">
        <p14:creationId xmlns:p14="http://schemas.microsoft.com/office/powerpoint/2010/main" val="102542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5DAC8-4913-4CE8-870B-9509C4C04354}"/>
              </a:ext>
            </a:extLst>
          </p:cNvPr>
          <p:cNvSpPr/>
          <p:nvPr/>
        </p:nvSpPr>
        <p:spPr>
          <a:xfrm>
            <a:off x="254524" y="190832"/>
            <a:ext cx="11698664" cy="645506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DF7A0135-3C1B-48EA-B411-BF60174D4EAA}"/>
              </a:ext>
            </a:extLst>
          </p:cNvPr>
          <p:cNvSpPr/>
          <p:nvPr/>
        </p:nvSpPr>
        <p:spPr>
          <a:xfrm>
            <a:off x="42421" y="2551960"/>
            <a:ext cx="424206" cy="1488792"/>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latin typeface="Bahnschrift" panose="020B0502040204020203" pitchFamily="34" charset="0"/>
              </a:rPr>
              <a:t>Acceptance</a:t>
            </a:r>
            <a:endParaRPr lang="en-SG" b="1" dirty="0">
              <a:solidFill>
                <a:schemeClr val="tx1"/>
              </a:solidFill>
              <a:latin typeface="Bahnschrift" panose="020B0502040204020203" pitchFamily="34" charset="0"/>
            </a:endParaRPr>
          </a:p>
        </p:txBody>
      </p:sp>
      <p:sp>
        <p:nvSpPr>
          <p:cNvPr id="221" name="Circle: Hollow 220">
            <a:extLst>
              <a:ext uri="{FF2B5EF4-FFF2-40B4-BE49-F238E27FC236}">
                <a16:creationId xmlns:a16="http://schemas.microsoft.com/office/drawing/2014/main" id="{A848A750-1A2D-4CD6-AC73-3471D52947B9}"/>
              </a:ext>
            </a:extLst>
          </p:cNvPr>
          <p:cNvSpPr/>
          <p:nvPr/>
        </p:nvSpPr>
        <p:spPr>
          <a:xfrm>
            <a:off x="10986307"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2" name="Circle: Hollow 221">
            <a:extLst>
              <a:ext uri="{FF2B5EF4-FFF2-40B4-BE49-F238E27FC236}">
                <a16:creationId xmlns:a16="http://schemas.microsoft.com/office/drawing/2014/main" id="{322F556F-342C-437C-8131-52BF4994778F}"/>
              </a:ext>
            </a:extLst>
          </p:cNvPr>
          <p:cNvSpPr/>
          <p:nvPr/>
        </p:nvSpPr>
        <p:spPr>
          <a:xfrm>
            <a:off x="1004649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3" name="Circle: Hollow 222">
            <a:extLst>
              <a:ext uri="{FF2B5EF4-FFF2-40B4-BE49-F238E27FC236}">
                <a16:creationId xmlns:a16="http://schemas.microsoft.com/office/drawing/2014/main" id="{8BFD82F1-8927-4C0F-A7BA-8DBDC9C2F9F5}"/>
              </a:ext>
            </a:extLst>
          </p:cNvPr>
          <p:cNvSpPr/>
          <p:nvPr/>
        </p:nvSpPr>
        <p:spPr>
          <a:xfrm>
            <a:off x="9106681"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9</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4" name="Circle: Hollow 223">
            <a:extLst>
              <a:ext uri="{FF2B5EF4-FFF2-40B4-BE49-F238E27FC236}">
                <a16:creationId xmlns:a16="http://schemas.microsoft.com/office/drawing/2014/main" id="{FD30A360-5C53-41C1-AB4E-544A36BAC7C2}"/>
              </a:ext>
            </a:extLst>
          </p:cNvPr>
          <p:cNvSpPr/>
          <p:nvPr/>
        </p:nvSpPr>
        <p:spPr>
          <a:xfrm>
            <a:off x="8166868"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8</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5" name="Circle: Hollow 224">
            <a:extLst>
              <a:ext uri="{FF2B5EF4-FFF2-40B4-BE49-F238E27FC236}">
                <a16:creationId xmlns:a16="http://schemas.microsoft.com/office/drawing/2014/main" id="{4C57EC83-B5DE-48FA-A15D-1628995EB07A}"/>
              </a:ext>
            </a:extLst>
          </p:cNvPr>
          <p:cNvSpPr/>
          <p:nvPr/>
        </p:nvSpPr>
        <p:spPr>
          <a:xfrm>
            <a:off x="7227055"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7</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6" name="Circle: Hollow 225">
            <a:extLst>
              <a:ext uri="{FF2B5EF4-FFF2-40B4-BE49-F238E27FC236}">
                <a16:creationId xmlns:a16="http://schemas.microsoft.com/office/drawing/2014/main" id="{ED7A1D2D-8043-4282-8640-F94C49D49AAE}"/>
              </a:ext>
            </a:extLst>
          </p:cNvPr>
          <p:cNvSpPr/>
          <p:nvPr/>
        </p:nvSpPr>
        <p:spPr>
          <a:xfrm>
            <a:off x="6287242"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6</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7" name="Circle: Hollow 226">
            <a:extLst>
              <a:ext uri="{FF2B5EF4-FFF2-40B4-BE49-F238E27FC236}">
                <a16:creationId xmlns:a16="http://schemas.microsoft.com/office/drawing/2014/main" id="{F8EEBB9A-525B-402D-B99A-6ED28631CAF3}"/>
              </a:ext>
            </a:extLst>
          </p:cNvPr>
          <p:cNvSpPr/>
          <p:nvPr/>
        </p:nvSpPr>
        <p:spPr>
          <a:xfrm>
            <a:off x="5347429"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5</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8" name="Circle: Hollow 227">
            <a:extLst>
              <a:ext uri="{FF2B5EF4-FFF2-40B4-BE49-F238E27FC236}">
                <a16:creationId xmlns:a16="http://schemas.microsoft.com/office/drawing/2014/main" id="{8F190F12-308C-4591-94F4-C529D9F919D4}"/>
              </a:ext>
            </a:extLst>
          </p:cNvPr>
          <p:cNvSpPr/>
          <p:nvPr/>
        </p:nvSpPr>
        <p:spPr>
          <a:xfrm>
            <a:off x="440904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4</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9" name="Circle: Hollow 228">
            <a:extLst>
              <a:ext uri="{FF2B5EF4-FFF2-40B4-BE49-F238E27FC236}">
                <a16:creationId xmlns:a16="http://schemas.microsoft.com/office/drawing/2014/main" id="{6341F53B-5AE0-496F-AA23-4688097829D1}"/>
              </a:ext>
            </a:extLst>
          </p:cNvPr>
          <p:cNvSpPr/>
          <p:nvPr/>
        </p:nvSpPr>
        <p:spPr>
          <a:xfrm>
            <a:off x="346508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3</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0" name="Circle: Hollow 229">
            <a:extLst>
              <a:ext uri="{FF2B5EF4-FFF2-40B4-BE49-F238E27FC236}">
                <a16:creationId xmlns:a16="http://schemas.microsoft.com/office/drawing/2014/main" id="{361CE8E3-B481-435E-9E24-49A40C229F9A}"/>
              </a:ext>
            </a:extLst>
          </p:cNvPr>
          <p:cNvSpPr/>
          <p:nvPr/>
        </p:nvSpPr>
        <p:spPr>
          <a:xfrm>
            <a:off x="252112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2</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1" name="Circle: Hollow 230">
            <a:extLst>
              <a:ext uri="{FF2B5EF4-FFF2-40B4-BE49-F238E27FC236}">
                <a16:creationId xmlns:a16="http://schemas.microsoft.com/office/drawing/2014/main" id="{641E0CF7-849B-4378-BBC8-652EE5A28B43}"/>
              </a:ext>
            </a:extLst>
          </p:cNvPr>
          <p:cNvSpPr/>
          <p:nvPr/>
        </p:nvSpPr>
        <p:spPr>
          <a:xfrm>
            <a:off x="157716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2" name="Circle: Hollow 231">
            <a:extLst>
              <a:ext uri="{FF2B5EF4-FFF2-40B4-BE49-F238E27FC236}">
                <a16:creationId xmlns:a16="http://schemas.microsoft.com/office/drawing/2014/main" id="{D5C47A45-3BC5-4662-A9DD-D878A8BA0BA1}"/>
              </a:ext>
            </a:extLst>
          </p:cNvPr>
          <p:cNvSpPr/>
          <p:nvPr/>
        </p:nvSpPr>
        <p:spPr>
          <a:xfrm>
            <a:off x="63320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3" name="Rectangle: Top Corners Rounded 232">
            <a:extLst>
              <a:ext uri="{FF2B5EF4-FFF2-40B4-BE49-F238E27FC236}">
                <a16:creationId xmlns:a16="http://schemas.microsoft.com/office/drawing/2014/main" id="{28C715A3-2403-44C7-84ED-2E7FC21A0990}"/>
              </a:ext>
            </a:extLst>
          </p:cNvPr>
          <p:cNvSpPr/>
          <p:nvPr/>
        </p:nvSpPr>
        <p:spPr>
          <a:xfrm>
            <a:off x="633204" y="375135"/>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0</a:t>
            </a:r>
          </a:p>
          <a:p>
            <a:pPr algn="ctr"/>
            <a:r>
              <a:rPr lang="en-US" sz="1200" b="1" dirty="0">
                <a:solidFill>
                  <a:schemeClr val="tx1"/>
                </a:solidFill>
                <a:latin typeface="Bahnschrift" panose="020B0502040204020203" pitchFamily="34" charset="0"/>
              </a:rPr>
              <a:t>6 Jun – 20 Jun</a:t>
            </a:r>
          </a:p>
          <a:p>
            <a:pPr algn="ctr"/>
            <a:endParaRPr lang="en-SG" sz="200" b="1" dirty="0">
              <a:solidFill>
                <a:schemeClr val="tx1"/>
              </a:solidFill>
              <a:latin typeface="Bahnschrift" panose="020B0502040204020203" pitchFamily="34" charset="0"/>
            </a:endParaRPr>
          </a:p>
        </p:txBody>
      </p:sp>
      <p:sp>
        <p:nvSpPr>
          <p:cNvPr id="239" name="Rectangle: Top Corners Rounded 238">
            <a:extLst>
              <a:ext uri="{FF2B5EF4-FFF2-40B4-BE49-F238E27FC236}">
                <a16:creationId xmlns:a16="http://schemas.microsoft.com/office/drawing/2014/main" id="{E9B52941-7281-40B3-8ED4-7E3093221F3C}"/>
              </a:ext>
            </a:extLst>
          </p:cNvPr>
          <p:cNvSpPr/>
          <p:nvPr/>
        </p:nvSpPr>
        <p:spPr>
          <a:xfrm>
            <a:off x="2541182"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a:t>
            </a:r>
          </a:p>
          <a:p>
            <a:pPr algn="ctr"/>
            <a:r>
              <a:rPr lang="en-US" sz="1200" b="1" dirty="0">
                <a:solidFill>
                  <a:schemeClr val="tx1"/>
                </a:solidFill>
                <a:latin typeface="Bahnschrift" panose="020B0502040204020203" pitchFamily="34" charset="0"/>
              </a:rPr>
              <a:t>21 Jun – 4 Jul</a:t>
            </a:r>
            <a:endParaRPr lang="en-SG" sz="500" b="1" dirty="0">
              <a:solidFill>
                <a:schemeClr val="tx1"/>
              </a:solidFill>
              <a:latin typeface="Bahnschrift" panose="020B0502040204020203" pitchFamily="34" charset="0"/>
            </a:endParaRPr>
          </a:p>
        </p:txBody>
      </p:sp>
      <p:sp>
        <p:nvSpPr>
          <p:cNvPr id="240" name="Rectangle: Top Corners Rounded 239">
            <a:extLst>
              <a:ext uri="{FF2B5EF4-FFF2-40B4-BE49-F238E27FC236}">
                <a16:creationId xmlns:a16="http://schemas.microsoft.com/office/drawing/2014/main" id="{541A1C98-ABCB-49B7-86B8-A97B9012D63E}"/>
              </a:ext>
            </a:extLst>
          </p:cNvPr>
          <p:cNvSpPr/>
          <p:nvPr/>
        </p:nvSpPr>
        <p:spPr>
          <a:xfrm>
            <a:off x="4444410"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2</a:t>
            </a:r>
          </a:p>
          <a:p>
            <a:pPr algn="ctr"/>
            <a:r>
              <a:rPr lang="en-US" sz="1200" b="1" dirty="0">
                <a:solidFill>
                  <a:schemeClr val="tx1"/>
                </a:solidFill>
                <a:latin typeface="Bahnschrift" panose="020B0502040204020203" pitchFamily="34" charset="0"/>
              </a:rPr>
              <a:t>5 Jul – 19 Jul</a:t>
            </a:r>
            <a:endParaRPr lang="en-SG" sz="1200" b="1" dirty="0">
              <a:solidFill>
                <a:schemeClr val="tx1"/>
              </a:solidFill>
              <a:latin typeface="Bahnschrift" panose="020B0502040204020203" pitchFamily="34" charset="0"/>
            </a:endParaRPr>
          </a:p>
        </p:txBody>
      </p:sp>
      <p:sp>
        <p:nvSpPr>
          <p:cNvPr id="241" name="Rectangle: Top Corners Rounded 240">
            <a:extLst>
              <a:ext uri="{FF2B5EF4-FFF2-40B4-BE49-F238E27FC236}">
                <a16:creationId xmlns:a16="http://schemas.microsoft.com/office/drawing/2014/main" id="{573BA576-843F-4AA0-8A48-CB94C96A4ED3}"/>
              </a:ext>
            </a:extLst>
          </p:cNvPr>
          <p:cNvSpPr/>
          <p:nvPr/>
        </p:nvSpPr>
        <p:spPr>
          <a:xfrm>
            <a:off x="634763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3</a:t>
            </a:r>
          </a:p>
          <a:p>
            <a:pPr algn="ctr"/>
            <a:r>
              <a:rPr lang="en-US" sz="1200" b="1" dirty="0">
                <a:solidFill>
                  <a:schemeClr val="tx1"/>
                </a:solidFill>
                <a:latin typeface="Bahnschrift" panose="020B0502040204020203" pitchFamily="34" charset="0"/>
              </a:rPr>
              <a:t>20 Jul – 3 Aug</a:t>
            </a:r>
            <a:endParaRPr lang="en-SG" sz="1200" b="1" dirty="0">
              <a:solidFill>
                <a:schemeClr val="tx1"/>
              </a:solidFill>
              <a:latin typeface="Bahnschrift" panose="020B0502040204020203" pitchFamily="34" charset="0"/>
            </a:endParaRPr>
          </a:p>
        </p:txBody>
      </p:sp>
      <p:sp>
        <p:nvSpPr>
          <p:cNvPr id="242" name="Rectangle: Top Corners Rounded 241">
            <a:extLst>
              <a:ext uri="{FF2B5EF4-FFF2-40B4-BE49-F238E27FC236}">
                <a16:creationId xmlns:a16="http://schemas.microsoft.com/office/drawing/2014/main" id="{7C5C3DD4-931A-47A4-B792-3D2E2BD42157}"/>
              </a:ext>
            </a:extLst>
          </p:cNvPr>
          <p:cNvSpPr/>
          <p:nvPr/>
        </p:nvSpPr>
        <p:spPr>
          <a:xfrm>
            <a:off x="8250866"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4</a:t>
            </a:r>
          </a:p>
          <a:p>
            <a:pPr algn="ctr"/>
            <a:r>
              <a:rPr lang="en-US" sz="1200" b="1" dirty="0">
                <a:solidFill>
                  <a:schemeClr val="tx1"/>
                </a:solidFill>
                <a:latin typeface="Bahnschrift" panose="020B0502040204020203" pitchFamily="34" charset="0"/>
              </a:rPr>
              <a:t>4 Aug – 17 Aug</a:t>
            </a:r>
            <a:endParaRPr lang="en-SG" sz="1200" b="1" dirty="0">
              <a:solidFill>
                <a:schemeClr val="tx1"/>
              </a:solidFill>
              <a:latin typeface="Bahnschrift" panose="020B0502040204020203" pitchFamily="34" charset="0"/>
            </a:endParaRPr>
          </a:p>
        </p:txBody>
      </p:sp>
      <p:sp>
        <p:nvSpPr>
          <p:cNvPr id="243" name="Rectangle: Top Corners Rounded 242">
            <a:extLst>
              <a:ext uri="{FF2B5EF4-FFF2-40B4-BE49-F238E27FC236}">
                <a16:creationId xmlns:a16="http://schemas.microsoft.com/office/drawing/2014/main" id="{1C3913C8-845F-4563-8FA6-2395B170A00C}"/>
              </a:ext>
            </a:extLst>
          </p:cNvPr>
          <p:cNvSpPr/>
          <p:nvPr/>
        </p:nvSpPr>
        <p:spPr>
          <a:xfrm>
            <a:off x="10154094"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5</a:t>
            </a:r>
          </a:p>
          <a:p>
            <a:pPr algn="ctr"/>
            <a:r>
              <a:rPr lang="en-US" sz="1200" b="1" dirty="0">
                <a:solidFill>
                  <a:schemeClr val="tx1"/>
                </a:solidFill>
                <a:latin typeface="Bahnschrift" panose="020B0502040204020203" pitchFamily="34" charset="0"/>
              </a:rPr>
              <a:t>18 Aug – 1 Sep</a:t>
            </a:r>
            <a:endParaRPr lang="en-SG" sz="1200" b="1" dirty="0">
              <a:solidFill>
                <a:schemeClr val="tx1"/>
              </a:solidFill>
              <a:latin typeface="Bahnschrift" panose="020B0502040204020203" pitchFamily="34" charset="0"/>
            </a:endParaRPr>
          </a:p>
        </p:txBody>
      </p:sp>
      <p:sp>
        <p:nvSpPr>
          <p:cNvPr id="244" name="Rectangle: Top Corners Rounded 243">
            <a:extLst>
              <a:ext uri="{FF2B5EF4-FFF2-40B4-BE49-F238E27FC236}">
                <a16:creationId xmlns:a16="http://schemas.microsoft.com/office/drawing/2014/main" id="{8DA66290-D76F-42B3-9D72-425338E22B9E}"/>
              </a:ext>
            </a:extLst>
          </p:cNvPr>
          <p:cNvSpPr/>
          <p:nvPr/>
        </p:nvSpPr>
        <p:spPr>
          <a:xfrm>
            <a:off x="597838" y="3888170"/>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6</a:t>
            </a:r>
          </a:p>
          <a:p>
            <a:pPr algn="ctr"/>
            <a:r>
              <a:rPr lang="en-US" sz="1200" b="1" dirty="0">
                <a:solidFill>
                  <a:schemeClr val="tx1"/>
                </a:solidFill>
                <a:latin typeface="Bahnschrift" panose="020B0502040204020203" pitchFamily="34" charset="0"/>
              </a:rPr>
              <a:t>2 Sep – 16 Sep</a:t>
            </a:r>
          </a:p>
          <a:p>
            <a:pPr algn="ctr"/>
            <a:endParaRPr lang="en-SG" sz="200" b="1" dirty="0">
              <a:solidFill>
                <a:schemeClr val="tx1"/>
              </a:solidFill>
              <a:latin typeface="Bahnschrift" panose="020B0502040204020203" pitchFamily="34" charset="0"/>
            </a:endParaRPr>
          </a:p>
        </p:txBody>
      </p:sp>
      <p:sp>
        <p:nvSpPr>
          <p:cNvPr id="245" name="Rectangle: Top Corners Rounded 244">
            <a:extLst>
              <a:ext uri="{FF2B5EF4-FFF2-40B4-BE49-F238E27FC236}">
                <a16:creationId xmlns:a16="http://schemas.microsoft.com/office/drawing/2014/main" id="{8E7B9FDC-9B14-4B87-8788-E90D6F03CF28}"/>
              </a:ext>
            </a:extLst>
          </p:cNvPr>
          <p:cNvSpPr/>
          <p:nvPr/>
        </p:nvSpPr>
        <p:spPr>
          <a:xfrm>
            <a:off x="2505816"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7</a:t>
            </a:r>
          </a:p>
          <a:p>
            <a:pPr algn="ctr"/>
            <a:r>
              <a:rPr lang="en-US" sz="1200" b="1" dirty="0">
                <a:solidFill>
                  <a:schemeClr val="tx1"/>
                </a:solidFill>
                <a:latin typeface="Bahnschrift" panose="020B0502040204020203" pitchFamily="34" charset="0"/>
              </a:rPr>
              <a:t>17 Sep – 1 Oct</a:t>
            </a:r>
            <a:endParaRPr lang="en-SG" sz="500" b="1" dirty="0">
              <a:solidFill>
                <a:schemeClr val="tx1"/>
              </a:solidFill>
              <a:latin typeface="Bahnschrift" panose="020B0502040204020203" pitchFamily="34" charset="0"/>
            </a:endParaRPr>
          </a:p>
        </p:txBody>
      </p:sp>
      <p:sp>
        <p:nvSpPr>
          <p:cNvPr id="246" name="Rectangle: Top Corners Rounded 245">
            <a:extLst>
              <a:ext uri="{FF2B5EF4-FFF2-40B4-BE49-F238E27FC236}">
                <a16:creationId xmlns:a16="http://schemas.microsoft.com/office/drawing/2014/main" id="{85F496E1-E5FA-419D-A24D-AACF267AAEC9}"/>
              </a:ext>
            </a:extLst>
          </p:cNvPr>
          <p:cNvSpPr/>
          <p:nvPr/>
        </p:nvSpPr>
        <p:spPr>
          <a:xfrm>
            <a:off x="4409044"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8</a:t>
            </a:r>
          </a:p>
          <a:p>
            <a:pPr algn="ctr"/>
            <a:r>
              <a:rPr lang="en-US" sz="1200" b="1" dirty="0">
                <a:solidFill>
                  <a:schemeClr val="tx1"/>
                </a:solidFill>
                <a:latin typeface="Bahnschrift" panose="020B0502040204020203" pitchFamily="34" charset="0"/>
              </a:rPr>
              <a:t>2 Oct – 16 Oct</a:t>
            </a:r>
            <a:endParaRPr lang="en-SG" sz="1200" b="1" dirty="0">
              <a:solidFill>
                <a:schemeClr val="tx1"/>
              </a:solidFill>
              <a:latin typeface="Bahnschrift" panose="020B0502040204020203" pitchFamily="34" charset="0"/>
            </a:endParaRPr>
          </a:p>
        </p:txBody>
      </p:sp>
      <p:sp>
        <p:nvSpPr>
          <p:cNvPr id="247" name="Rectangle: Top Corners Rounded 246">
            <a:extLst>
              <a:ext uri="{FF2B5EF4-FFF2-40B4-BE49-F238E27FC236}">
                <a16:creationId xmlns:a16="http://schemas.microsoft.com/office/drawing/2014/main" id="{4B20FEAA-50F7-4F48-9503-2D80FF1D37DB}"/>
              </a:ext>
            </a:extLst>
          </p:cNvPr>
          <p:cNvSpPr/>
          <p:nvPr/>
        </p:nvSpPr>
        <p:spPr>
          <a:xfrm>
            <a:off x="6312272"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9</a:t>
            </a:r>
          </a:p>
          <a:p>
            <a:pPr algn="ctr"/>
            <a:r>
              <a:rPr lang="en-US" sz="1200" b="1" dirty="0">
                <a:solidFill>
                  <a:schemeClr val="tx1"/>
                </a:solidFill>
                <a:latin typeface="Bahnschrift" panose="020B0502040204020203" pitchFamily="34" charset="0"/>
              </a:rPr>
              <a:t>17 Oct – 31 Oct</a:t>
            </a:r>
            <a:endParaRPr lang="en-SG" sz="1200" b="1" dirty="0">
              <a:solidFill>
                <a:schemeClr val="tx1"/>
              </a:solidFill>
              <a:latin typeface="Bahnschrift" panose="020B0502040204020203" pitchFamily="34" charset="0"/>
            </a:endParaRPr>
          </a:p>
        </p:txBody>
      </p:sp>
      <p:sp>
        <p:nvSpPr>
          <p:cNvPr id="248" name="Rectangle: Top Corners Rounded 247">
            <a:extLst>
              <a:ext uri="{FF2B5EF4-FFF2-40B4-BE49-F238E27FC236}">
                <a16:creationId xmlns:a16="http://schemas.microsoft.com/office/drawing/2014/main" id="{07CCE125-08EB-4BA0-99E5-30EDCC27387E}"/>
              </a:ext>
            </a:extLst>
          </p:cNvPr>
          <p:cNvSpPr/>
          <p:nvPr/>
        </p:nvSpPr>
        <p:spPr>
          <a:xfrm>
            <a:off x="8215500"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10</a:t>
            </a:r>
          </a:p>
          <a:p>
            <a:pPr algn="ctr"/>
            <a:r>
              <a:rPr lang="en-US" sz="1200" b="1" dirty="0">
                <a:solidFill>
                  <a:schemeClr val="tx1"/>
                </a:solidFill>
                <a:latin typeface="Bahnschrift" panose="020B0502040204020203" pitchFamily="34" charset="0"/>
              </a:rPr>
              <a:t>1 Nov – 15 Nov</a:t>
            </a:r>
            <a:endParaRPr lang="en-SG" sz="1200" b="1" dirty="0">
              <a:solidFill>
                <a:schemeClr val="tx1"/>
              </a:solidFill>
              <a:latin typeface="Bahnschrift" panose="020B0502040204020203" pitchFamily="34" charset="0"/>
            </a:endParaRPr>
          </a:p>
        </p:txBody>
      </p:sp>
      <p:sp>
        <p:nvSpPr>
          <p:cNvPr id="249" name="Rectangle: Top Corners Rounded 248">
            <a:extLst>
              <a:ext uri="{FF2B5EF4-FFF2-40B4-BE49-F238E27FC236}">
                <a16:creationId xmlns:a16="http://schemas.microsoft.com/office/drawing/2014/main" id="{718FEA20-AA2A-4F41-BE62-AEC09E1B9581}"/>
              </a:ext>
            </a:extLst>
          </p:cNvPr>
          <p:cNvSpPr/>
          <p:nvPr/>
        </p:nvSpPr>
        <p:spPr>
          <a:xfrm>
            <a:off x="10118728"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11</a:t>
            </a:r>
          </a:p>
          <a:p>
            <a:pPr algn="ctr"/>
            <a:r>
              <a:rPr lang="en-US" sz="1200" b="1" dirty="0">
                <a:solidFill>
                  <a:schemeClr val="tx1"/>
                </a:solidFill>
                <a:latin typeface="Bahnschrift" panose="020B0502040204020203" pitchFamily="34" charset="0"/>
              </a:rPr>
              <a:t>16 Nov – 27 Nov</a:t>
            </a:r>
            <a:endParaRPr lang="en-SG" sz="1200" b="1" dirty="0">
              <a:solidFill>
                <a:schemeClr val="tx1"/>
              </a:solidFill>
              <a:latin typeface="Bahnschrift" panose="020B0502040204020203" pitchFamily="34" charset="0"/>
            </a:endParaRPr>
          </a:p>
        </p:txBody>
      </p:sp>
      <p:sp>
        <p:nvSpPr>
          <p:cNvPr id="250" name="Rectangle 249">
            <a:extLst>
              <a:ext uri="{FF2B5EF4-FFF2-40B4-BE49-F238E27FC236}">
                <a16:creationId xmlns:a16="http://schemas.microsoft.com/office/drawing/2014/main" id="{1CB64414-EB2A-4A0E-BCD1-3D6DEA37B7FE}"/>
              </a:ext>
            </a:extLst>
          </p:cNvPr>
          <p:cNvSpPr/>
          <p:nvPr/>
        </p:nvSpPr>
        <p:spPr>
          <a:xfrm>
            <a:off x="63320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FC4067"/>
                </a:solidFill>
                <a:latin typeface="Bahnschrift" panose="020B0502040204020203" pitchFamily="34" charset="0"/>
              </a:rPr>
              <a:t>Milestone: Proposal Submission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Requirements Gathering</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Technical Research</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Logo Design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Roles Assignment</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Proposal Preparation</a:t>
            </a:r>
            <a:endParaRPr lang="en-SG" sz="1100" dirty="0">
              <a:solidFill>
                <a:schemeClr val="tx1"/>
              </a:solidFill>
              <a:latin typeface="Bahnschrift" panose="020B0502040204020203" pitchFamily="34" charset="0"/>
            </a:endParaRPr>
          </a:p>
        </p:txBody>
      </p:sp>
      <p:sp>
        <p:nvSpPr>
          <p:cNvPr id="251" name="Rectangle 250">
            <a:extLst>
              <a:ext uri="{FF2B5EF4-FFF2-40B4-BE49-F238E27FC236}">
                <a16:creationId xmlns:a16="http://schemas.microsoft.com/office/drawing/2014/main" id="{B6B3CE14-3827-4975-8446-1B22E1D8184E}"/>
              </a:ext>
            </a:extLst>
          </p:cNvPr>
          <p:cNvSpPr/>
          <p:nvPr/>
        </p:nvSpPr>
        <p:spPr>
          <a:xfrm>
            <a:off x="254726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Design ER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Use Case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Sequence Diagrams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Firebase Database Setup</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UI Design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Class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endParaRPr lang="en-SG" sz="1000" dirty="0">
              <a:solidFill>
                <a:schemeClr val="tx1"/>
              </a:solidFill>
              <a:latin typeface="Bahnschrift" panose="020B0502040204020203" pitchFamily="34" charset="0"/>
            </a:endParaRPr>
          </a:p>
        </p:txBody>
      </p:sp>
      <p:sp>
        <p:nvSpPr>
          <p:cNvPr id="252" name="Rectangle 251">
            <a:extLst>
              <a:ext uri="{FF2B5EF4-FFF2-40B4-BE49-F238E27FC236}">
                <a16:creationId xmlns:a16="http://schemas.microsoft.com/office/drawing/2014/main" id="{6E00FD70-BC60-4941-BEBC-045912F918D4}"/>
              </a:ext>
            </a:extLst>
          </p:cNvPr>
          <p:cNvSpPr/>
          <p:nvPr/>
        </p:nvSpPr>
        <p:spPr>
          <a:xfrm>
            <a:off x="4445742"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r>
              <a:rPr lang="en-US" sz="9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of Entity Classes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Firebase Configurations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Home Page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Login/Logout</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Reset Password</a:t>
            </a:r>
          </a:p>
          <a:p>
            <a:r>
              <a:rPr lang="en-US" sz="9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Tutor </a:t>
            </a:r>
            <a:r>
              <a:rPr lang="en-US" sz="900" dirty="0" err="1">
                <a:solidFill>
                  <a:schemeClr val="tx1"/>
                </a:solidFill>
                <a:latin typeface="Bahnschrift" panose="020B0502040204020203" pitchFamily="34" charset="0"/>
              </a:rPr>
              <a:t>Mgmt</a:t>
            </a:r>
            <a:endParaRPr lang="en-US" sz="900"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Student </a:t>
            </a:r>
            <a:r>
              <a:rPr lang="en-US" sz="900" u="sng" dirty="0" err="1">
                <a:solidFill>
                  <a:schemeClr val="tx1"/>
                </a:solidFill>
                <a:latin typeface="Bahnschrift" panose="020B0502040204020203" pitchFamily="34" charset="0"/>
              </a:rPr>
              <a:t>Mgmt</a:t>
            </a:r>
            <a:r>
              <a:rPr lang="en-US" sz="900" u="sng" dirty="0">
                <a:solidFill>
                  <a:schemeClr val="tx1"/>
                </a:solidFill>
                <a:latin typeface="Bahnschrift" panose="020B0502040204020203" pitchFamily="34" charset="0"/>
              </a:rPr>
              <a:t>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(Sign Up)</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Updating</a:t>
            </a:r>
            <a:endParaRPr lang="en-SG" sz="900" dirty="0">
              <a:solidFill>
                <a:schemeClr val="tx1"/>
              </a:solidFill>
              <a:latin typeface="Bahnschrift" panose="020B0502040204020203" pitchFamily="34" charset="0"/>
            </a:endParaRPr>
          </a:p>
        </p:txBody>
      </p:sp>
      <p:sp>
        <p:nvSpPr>
          <p:cNvPr id="253" name="Rectangle 252">
            <a:extLst>
              <a:ext uri="{FF2B5EF4-FFF2-40B4-BE49-F238E27FC236}">
                <a16:creationId xmlns:a16="http://schemas.microsoft.com/office/drawing/2014/main" id="{CF0B6C78-0757-416F-8DDF-9C4EE6DAD68C}"/>
              </a:ext>
            </a:extLst>
          </p:cNvPr>
          <p:cNvSpPr/>
          <p:nvPr/>
        </p:nvSpPr>
        <p:spPr>
          <a:xfrm>
            <a:off x="6352973"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Architecture Diagram</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Process Diagrams (As-Is &amp; To-Be)</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ConnectionManager</a:t>
            </a:r>
            <a:endParaRPr lang="en-US" sz="8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Conversion of DAO to call API</a:t>
            </a:r>
          </a:p>
          <a:p>
            <a:r>
              <a:rPr lang="en-US" sz="850" u="sng" dirty="0">
                <a:solidFill>
                  <a:schemeClr val="tx1"/>
                </a:solidFill>
                <a:latin typeface="Bahnschrift" panose="020B0502040204020203" pitchFamily="34" charset="0"/>
              </a:rPr>
              <a:t>Classes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Creation of Class entity</a:t>
            </a:r>
          </a:p>
          <a:p>
            <a:r>
              <a:rPr lang="en-US" sz="85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Grades CRUD</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p>
          <a:p>
            <a:r>
              <a:rPr lang="en-US" sz="850" b="1" dirty="0">
                <a:solidFill>
                  <a:srgbClr val="0070C0"/>
                </a:solidFill>
                <a:latin typeface="Bahnschrift" panose="020B0502040204020203" pitchFamily="34" charset="0"/>
              </a:rPr>
              <a:t>Sponsor Meeting</a:t>
            </a:r>
          </a:p>
          <a:p>
            <a:r>
              <a:rPr lang="en-US" sz="850" b="1" dirty="0">
                <a:solidFill>
                  <a:srgbClr val="0070C0"/>
                </a:solidFill>
                <a:latin typeface="Bahnschrift" panose="020B0502040204020203" pitchFamily="34" charset="0"/>
              </a:rPr>
              <a:t>User Testing</a:t>
            </a:r>
            <a:endParaRPr lang="en-SG" sz="850" b="1" dirty="0">
              <a:solidFill>
                <a:srgbClr val="0070C0"/>
              </a:solidFill>
              <a:latin typeface="Bahnschrift" panose="020B0502040204020203" pitchFamily="34" charset="0"/>
            </a:endParaRPr>
          </a:p>
        </p:txBody>
      </p:sp>
      <p:sp>
        <p:nvSpPr>
          <p:cNvPr id="254" name="Rectangle 253">
            <a:extLst>
              <a:ext uri="{FF2B5EF4-FFF2-40B4-BE49-F238E27FC236}">
                <a16:creationId xmlns:a16="http://schemas.microsoft.com/office/drawing/2014/main" id="{6BCEABD7-4FEE-4073-B741-978D44B06FFE}"/>
              </a:ext>
            </a:extLst>
          </p:cNvPr>
          <p:cNvSpPr/>
          <p:nvPr/>
        </p:nvSpPr>
        <p:spPr>
          <a:xfrm>
            <a:off x="8255618" y="910305"/>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b="1" dirty="0">
                <a:solidFill>
                  <a:srgbClr val="FC4067"/>
                </a:solidFill>
                <a:latin typeface="Bahnschrift" panose="020B0502040204020203" pitchFamily="34" charset="0"/>
              </a:rPr>
              <a:t>Milestone: Acceptance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Acceptance Preparation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Test Cases Design</a:t>
            </a:r>
          </a:p>
          <a:p>
            <a:r>
              <a:rPr lang="en-US" sz="6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Login Authentication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Email for Password Reset</a:t>
            </a:r>
          </a:p>
          <a:p>
            <a:r>
              <a:rPr lang="en-US" sz="6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students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tutors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branches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classes</a:t>
            </a:r>
          </a:p>
          <a:p>
            <a:r>
              <a:rPr lang="en-US" sz="6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Classes CRUD</a:t>
            </a:r>
          </a:p>
          <a:p>
            <a:r>
              <a:rPr lang="en-US" sz="6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Subject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Admin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Branch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Student Class Registration</a:t>
            </a:r>
          </a:p>
          <a:p>
            <a:r>
              <a:rPr lang="en-US" sz="60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Grades CRUD</a:t>
            </a:r>
          </a:p>
          <a:p>
            <a:endParaRPr lang="en-US" sz="600" dirty="0">
              <a:solidFill>
                <a:schemeClr val="tx1"/>
              </a:solidFill>
              <a:latin typeface="Bahnschrift" panose="020B0502040204020203" pitchFamily="34" charset="0"/>
            </a:endParaRPr>
          </a:p>
          <a:p>
            <a:r>
              <a:rPr lang="en-US" sz="600" dirty="0">
                <a:solidFill>
                  <a:srgbClr val="0070C0"/>
                </a:solidFill>
                <a:latin typeface="Bahnschrift" panose="020B0502040204020203" pitchFamily="34" charset="0"/>
              </a:rPr>
              <a:t>User Testing</a:t>
            </a:r>
          </a:p>
          <a:p>
            <a:r>
              <a:rPr lang="en-US" sz="600" dirty="0">
                <a:solidFill>
                  <a:srgbClr val="0070C0"/>
                </a:solidFill>
                <a:latin typeface="Bahnschrift" panose="020B0502040204020203" pitchFamily="34" charset="0"/>
              </a:rPr>
              <a:t>Supervisor Meeting</a:t>
            </a:r>
            <a:endParaRPr lang="en-SG" sz="600" dirty="0">
              <a:solidFill>
                <a:srgbClr val="0070C0"/>
              </a:solidFill>
              <a:latin typeface="Bahnschrift" panose="020B0502040204020203" pitchFamily="34" charset="0"/>
            </a:endParaRPr>
          </a:p>
        </p:txBody>
      </p:sp>
      <p:sp>
        <p:nvSpPr>
          <p:cNvPr id="255" name="Rectangle 254">
            <a:extLst>
              <a:ext uri="{FF2B5EF4-FFF2-40B4-BE49-F238E27FC236}">
                <a16:creationId xmlns:a16="http://schemas.microsoft.com/office/drawing/2014/main" id="{710FDF5E-1321-47BE-BA93-55D73E138EEA}"/>
              </a:ext>
            </a:extLst>
          </p:cNvPr>
          <p:cNvSpPr/>
          <p:nvPr/>
        </p:nvSpPr>
        <p:spPr>
          <a:xfrm>
            <a:off x="1015409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Test Cases Design</a:t>
            </a:r>
          </a:p>
          <a:p>
            <a:endParaRPr lang="en-US" sz="1050" dirty="0">
              <a:solidFill>
                <a:schemeClr val="tx1"/>
              </a:solidFill>
              <a:latin typeface="Bahnschrift" panose="020B0502040204020203" pitchFamily="34" charset="0"/>
            </a:endParaRPr>
          </a:p>
          <a:p>
            <a:r>
              <a:rPr lang="en-US" sz="105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Updating of reports</a:t>
            </a:r>
          </a:p>
          <a:p>
            <a:r>
              <a:rPr lang="en-US" sz="1050" u="sng" dirty="0">
                <a:solidFill>
                  <a:schemeClr val="tx1"/>
                </a:solidFill>
                <a:latin typeface="Bahnschrift" panose="020B0502040204020203" pitchFamily="34" charset="0"/>
              </a:rPr>
              <a:t>Search Module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Searching of Tutors</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Searching of Students</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Searching of Reports</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sp>
        <p:nvSpPr>
          <p:cNvPr id="262" name="Rectangle 261">
            <a:extLst>
              <a:ext uri="{FF2B5EF4-FFF2-40B4-BE49-F238E27FC236}">
                <a16:creationId xmlns:a16="http://schemas.microsoft.com/office/drawing/2014/main" id="{A4646306-FE79-4EB7-AA78-D2EFF1462228}"/>
              </a:ext>
            </a:extLst>
          </p:cNvPr>
          <p:cNvSpPr/>
          <p:nvPr/>
        </p:nvSpPr>
        <p:spPr>
          <a:xfrm>
            <a:off x="59783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Test Cases Design</a:t>
            </a:r>
          </a:p>
          <a:p>
            <a:endParaRPr lang="en-US" sz="1000" dirty="0">
              <a:solidFill>
                <a:schemeClr val="tx1"/>
              </a:solidFill>
              <a:latin typeface="Bahnschrift" panose="020B0502040204020203" pitchFamily="34" charset="0"/>
            </a:endParaRPr>
          </a:p>
          <a:p>
            <a:r>
              <a:rPr lang="en-US" sz="100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Calculations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Exporting of Reports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Viewing of Reports</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User Testing</a:t>
            </a:r>
            <a:endParaRPr lang="en-SG" sz="1000" b="1" dirty="0">
              <a:solidFill>
                <a:srgbClr val="0070C0"/>
              </a:solidFill>
              <a:latin typeface="Bahnschrift" panose="020B0502040204020203" pitchFamily="34" charset="0"/>
            </a:endParaRPr>
          </a:p>
        </p:txBody>
      </p:sp>
      <p:sp>
        <p:nvSpPr>
          <p:cNvPr id="263" name="Rectangle 262">
            <a:extLst>
              <a:ext uri="{FF2B5EF4-FFF2-40B4-BE49-F238E27FC236}">
                <a16:creationId xmlns:a16="http://schemas.microsoft.com/office/drawing/2014/main" id="{149176AC-1FA1-4B86-9A05-3C8B9BDF9F90}"/>
              </a:ext>
            </a:extLst>
          </p:cNvPr>
          <p:cNvSpPr/>
          <p:nvPr/>
        </p:nvSpPr>
        <p:spPr>
          <a:xfrm>
            <a:off x="2511900"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Mid Term Preparation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Test Cases Design</a:t>
            </a:r>
          </a:p>
          <a:p>
            <a:endParaRPr lang="en-US" sz="1000" dirty="0">
              <a:solidFill>
                <a:schemeClr val="tx1"/>
              </a:solidFill>
              <a:latin typeface="Bahnschrift" panose="020B0502040204020203" pitchFamily="34" charset="0"/>
            </a:endParaRPr>
          </a:p>
          <a:p>
            <a:r>
              <a:rPr lang="en-US" sz="1000" u="sng" dirty="0">
                <a:solidFill>
                  <a:schemeClr val="tx1"/>
                </a:solidFill>
                <a:latin typeface="Bahnschrift" panose="020B0502040204020203" pitchFamily="34" charset="0"/>
              </a:rPr>
              <a:t>Attendance Taking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Tutor Attendance Taking</a:t>
            </a:r>
          </a:p>
          <a:p>
            <a:r>
              <a:rPr lang="en-US" sz="100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Exporting of reports</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User Testing</a:t>
            </a:r>
          </a:p>
          <a:p>
            <a:r>
              <a:rPr lang="en-US" sz="1000" b="1" dirty="0">
                <a:solidFill>
                  <a:srgbClr val="0070C0"/>
                </a:solidFill>
                <a:latin typeface="Bahnschrift" panose="020B0502040204020203" pitchFamily="34" charset="0"/>
              </a:rPr>
              <a:t>Supervisor Meeting</a:t>
            </a:r>
            <a:endParaRPr lang="en-SG" sz="1000" b="1" dirty="0">
              <a:solidFill>
                <a:srgbClr val="0070C0"/>
              </a:solidFill>
              <a:latin typeface="Bahnschrift" panose="020B0502040204020203" pitchFamily="34" charset="0"/>
            </a:endParaRPr>
          </a:p>
        </p:txBody>
      </p:sp>
      <p:sp>
        <p:nvSpPr>
          <p:cNvPr id="264" name="Rectangle 263">
            <a:extLst>
              <a:ext uri="{FF2B5EF4-FFF2-40B4-BE49-F238E27FC236}">
                <a16:creationId xmlns:a16="http://schemas.microsoft.com/office/drawing/2014/main" id="{94D67D68-DE57-44E0-88DD-1E5B361111FA}"/>
              </a:ext>
            </a:extLst>
          </p:cNvPr>
          <p:cNvSpPr/>
          <p:nvPr/>
        </p:nvSpPr>
        <p:spPr>
          <a:xfrm>
            <a:off x="4410376"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50" b="1" dirty="0">
                <a:solidFill>
                  <a:srgbClr val="FC4067"/>
                </a:solidFill>
                <a:latin typeface="Bahnschrift" panose="020B0502040204020203" pitchFamily="34" charset="0"/>
              </a:rPr>
              <a:t>Milestone: Mid Term</a:t>
            </a:r>
            <a:endParaRPr lang="en-US" sz="9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Test Cases Design</a:t>
            </a:r>
          </a:p>
          <a:p>
            <a:endParaRPr lang="en-US" sz="950" dirty="0">
              <a:solidFill>
                <a:schemeClr val="tx1"/>
              </a:solidFill>
              <a:latin typeface="Bahnschrift" panose="020B0502040204020203" pitchFamily="34" charset="0"/>
            </a:endParaRPr>
          </a:p>
          <a:p>
            <a:r>
              <a:rPr lang="en-US" sz="950" u="sng" dirty="0">
                <a:solidFill>
                  <a:schemeClr val="tx1"/>
                </a:solidFill>
                <a:latin typeface="Bahnschrift" panose="020B0502040204020203" pitchFamily="34" charset="0"/>
              </a:rPr>
              <a:t>Payment Tracking  Module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SMS Reminders for Payments and Late Payments</a:t>
            </a:r>
          </a:p>
          <a:p>
            <a:r>
              <a:rPr lang="en-US" sz="950" u="sng" dirty="0">
                <a:solidFill>
                  <a:schemeClr val="tx1"/>
                </a:solidFill>
                <a:latin typeface="Bahnschrift" panose="020B0502040204020203" pitchFamily="34" charset="0"/>
              </a:rPr>
              <a:t>Attendance Taking Module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Student Attendance Taking</a:t>
            </a:r>
          </a:p>
          <a:p>
            <a:endParaRPr lang="en-US" sz="950" dirty="0">
              <a:solidFill>
                <a:schemeClr val="tx1"/>
              </a:solidFill>
              <a:latin typeface="Bahnschrift" panose="020B0502040204020203" pitchFamily="34" charset="0"/>
            </a:endParaRPr>
          </a:p>
          <a:p>
            <a:r>
              <a:rPr lang="en-US" sz="950" b="1" dirty="0">
                <a:solidFill>
                  <a:srgbClr val="0070C0"/>
                </a:solidFill>
                <a:latin typeface="Bahnschrift" panose="020B0502040204020203" pitchFamily="34" charset="0"/>
              </a:rPr>
              <a:t>User Testing</a:t>
            </a:r>
            <a:endParaRPr lang="en-SG" sz="950" b="1" dirty="0">
              <a:solidFill>
                <a:srgbClr val="0070C0"/>
              </a:solidFill>
              <a:latin typeface="Bahnschrift" panose="020B0502040204020203" pitchFamily="34" charset="0"/>
            </a:endParaRPr>
          </a:p>
        </p:txBody>
      </p:sp>
      <p:sp>
        <p:nvSpPr>
          <p:cNvPr id="265" name="Rectangle 264">
            <a:extLst>
              <a:ext uri="{FF2B5EF4-FFF2-40B4-BE49-F238E27FC236}">
                <a16:creationId xmlns:a16="http://schemas.microsoft.com/office/drawing/2014/main" id="{4FDCF23F-C476-49C1-87EF-76B32FAB62CD}"/>
              </a:ext>
            </a:extLst>
          </p:cNvPr>
          <p:cNvSpPr/>
          <p:nvPr/>
        </p:nvSpPr>
        <p:spPr>
          <a:xfrm>
            <a:off x="6317607"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50" b="1" dirty="0">
                <a:solidFill>
                  <a:srgbClr val="FC4067"/>
                </a:solidFill>
                <a:latin typeface="Bahnschrift" panose="020B0502040204020203" pitchFamily="34" charset="0"/>
              </a:rPr>
              <a:t>Milestone: Poster Submission</a:t>
            </a:r>
            <a:endParaRPr lang="en-US" sz="8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Poster Preparation</a:t>
            </a:r>
          </a:p>
          <a:p>
            <a:endParaRPr lang="en-US" sz="850" dirty="0">
              <a:solidFill>
                <a:schemeClr val="tx1"/>
              </a:solidFill>
              <a:latin typeface="Bahnschrift" panose="020B0502040204020203" pitchFamily="34" charset="0"/>
            </a:endParaRPr>
          </a:p>
          <a:p>
            <a:r>
              <a:rPr lang="en-US" sz="850" u="sng" dirty="0">
                <a:solidFill>
                  <a:schemeClr val="tx1"/>
                </a:solidFill>
                <a:latin typeface="Bahnschrift" panose="020B0502040204020203" pitchFamily="34" charset="0"/>
              </a:rPr>
              <a:t>Receipts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Receipts for Student Payments</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Payslips</a:t>
            </a:r>
            <a:r>
              <a:rPr lang="en-US" sz="850" dirty="0">
                <a:solidFill>
                  <a:schemeClr val="tx1"/>
                </a:solidFill>
                <a:latin typeface="Bahnschrift" panose="020B0502040204020203" pitchFamily="34" charset="0"/>
              </a:rPr>
              <a:t> for Tutors</a:t>
            </a:r>
          </a:p>
          <a:p>
            <a:r>
              <a:rPr lang="en-US" sz="850" u="sng" dirty="0">
                <a:solidFill>
                  <a:schemeClr val="tx1"/>
                </a:solidFill>
                <a:latin typeface="Bahnschrift" panose="020B0502040204020203" pitchFamily="34" charset="0"/>
              </a:rPr>
              <a:t>Payment Tracking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Updating of Payment statuses</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List of overdue Payments</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endParaRPr lang="en-SG" sz="850" b="1" dirty="0">
              <a:solidFill>
                <a:srgbClr val="0070C0"/>
              </a:solidFill>
              <a:latin typeface="Bahnschrift" panose="020B0502040204020203" pitchFamily="34" charset="0"/>
            </a:endParaRPr>
          </a:p>
        </p:txBody>
      </p:sp>
      <p:sp>
        <p:nvSpPr>
          <p:cNvPr id="266" name="Rectangle 265">
            <a:extLst>
              <a:ext uri="{FF2B5EF4-FFF2-40B4-BE49-F238E27FC236}">
                <a16:creationId xmlns:a16="http://schemas.microsoft.com/office/drawing/2014/main" id="{A9AC7F3D-E73B-40FA-9E73-DFD9EF20DC6A}"/>
              </a:ext>
            </a:extLst>
          </p:cNvPr>
          <p:cNvSpPr/>
          <p:nvPr/>
        </p:nvSpPr>
        <p:spPr>
          <a:xfrm>
            <a:off x="8220252" y="4413262"/>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Final Presentation  Preparation</a:t>
            </a:r>
          </a:p>
          <a:p>
            <a:endParaRPr lang="en-US" sz="900"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Financial Report Overview</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Overdue Payments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Class Information</a:t>
            </a:r>
          </a:p>
          <a:p>
            <a:endParaRPr lang="en-US" sz="900" dirty="0">
              <a:solidFill>
                <a:schemeClr val="tx1"/>
              </a:solidFill>
              <a:latin typeface="Bahnschrift" panose="020B0502040204020203" pitchFamily="34" charset="0"/>
            </a:endParaRPr>
          </a:p>
          <a:p>
            <a:r>
              <a:rPr lang="en-US" sz="900" b="1" dirty="0">
                <a:solidFill>
                  <a:srgbClr val="0070C0"/>
                </a:solidFill>
                <a:latin typeface="Bahnschrift" panose="020B0502040204020203" pitchFamily="34" charset="0"/>
              </a:rPr>
              <a:t>Supervisor Meeting</a:t>
            </a:r>
          </a:p>
          <a:p>
            <a:r>
              <a:rPr lang="en-US" sz="900" b="1" dirty="0">
                <a:solidFill>
                  <a:srgbClr val="0070C0"/>
                </a:solidFill>
                <a:latin typeface="Bahnschrift" panose="020B0502040204020203" pitchFamily="34" charset="0"/>
              </a:rPr>
              <a:t>Sponsor Meeting</a:t>
            </a:r>
          </a:p>
          <a:p>
            <a:r>
              <a:rPr lang="en-US" sz="900" b="1" dirty="0">
                <a:solidFill>
                  <a:srgbClr val="0070C0"/>
                </a:solidFill>
                <a:latin typeface="Bahnschrift" panose="020B0502040204020203" pitchFamily="34" charset="0"/>
              </a:rPr>
              <a:t>User Testing</a:t>
            </a:r>
            <a:endParaRPr lang="en-SG" sz="900" b="1" dirty="0">
              <a:solidFill>
                <a:srgbClr val="0070C0"/>
              </a:solidFill>
              <a:latin typeface="Bahnschrift" panose="020B0502040204020203" pitchFamily="34" charset="0"/>
            </a:endParaRPr>
          </a:p>
        </p:txBody>
      </p:sp>
      <p:sp>
        <p:nvSpPr>
          <p:cNvPr id="267" name="Rectangle 266">
            <a:extLst>
              <a:ext uri="{FF2B5EF4-FFF2-40B4-BE49-F238E27FC236}">
                <a16:creationId xmlns:a16="http://schemas.microsoft.com/office/drawing/2014/main" id="{888B28C5-F695-40A4-AC55-7EAA693CF3AA}"/>
              </a:ext>
            </a:extLst>
          </p:cNvPr>
          <p:cNvSpPr/>
          <p:nvPr/>
        </p:nvSpPr>
        <p:spPr>
          <a:xfrm>
            <a:off x="1011872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Final Presentation</a:t>
            </a:r>
            <a:endParaRPr lang="en-US" sz="10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Final Presentation Preparation</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UI Enhancement</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pic>
        <p:nvPicPr>
          <p:cNvPr id="268" name="Graphic 267">
            <a:extLst>
              <a:ext uri="{FF2B5EF4-FFF2-40B4-BE49-F238E27FC236}">
                <a16:creationId xmlns:a16="http://schemas.microsoft.com/office/drawing/2014/main" id="{BCC36FE1-7D5B-4E5A-9BD6-7E7EA63F1A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2106" y="471869"/>
            <a:ext cx="210563" cy="210563"/>
          </a:xfrm>
          <a:prstGeom prst="rect">
            <a:avLst/>
          </a:prstGeom>
        </p:spPr>
      </p:pic>
      <p:pic>
        <p:nvPicPr>
          <p:cNvPr id="269" name="Graphic 268">
            <a:extLst>
              <a:ext uri="{FF2B5EF4-FFF2-40B4-BE49-F238E27FC236}">
                <a16:creationId xmlns:a16="http://schemas.microsoft.com/office/drawing/2014/main" id="{80CEA895-C998-4251-90E7-6D8BDC0474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0304" y="471869"/>
            <a:ext cx="210563" cy="210563"/>
          </a:xfrm>
          <a:prstGeom prst="rect">
            <a:avLst/>
          </a:prstGeom>
        </p:spPr>
      </p:pic>
      <p:pic>
        <p:nvPicPr>
          <p:cNvPr id="270" name="Graphic 269">
            <a:extLst>
              <a:ext uri="{FF2B5EF4-FFF2-40B4-BE49-F238E27FC236}">
                <a16:creationId xmlns:a16="http://schemas.microsoft.com/office/drawing/2014/main" id="{1D6EAAF3-A74E-4765-81BB-099A8BC5D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9930" y="471869"/>
            <a:ext cx="210563" cy="210563"/>
          </a:xfrm>
          <a:prstGeom prst="rect">
            <a:avLst/>
          </a:prstGeom>
        </p:spPr>
      </p:pic>
      <p:pic>
        <p:nvPicPr>
          <p:cNvPr id="271" name="Graphic 270">
            <a:extLst>
              <a:ext uri="{FF2B5EF4-FFF2-40B4-BE49-F238E27FC236}">
                <a16:creationId xmlns:a16="http://schemas.microsoft.com/office/drawing/2014/main" id="{23B1D481-0190-4C94-8C7E-70C6C8F82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131" y="471869"/>
            <a:ext cx="210563" cy="210563"/>
          </a:xfrm>
          <a:prstGeom prst="rect">
            <a:avLst/>
          </a:prstGeom>
        </p:spPr>
      </p:pic>
      <p:pic>
        <p:nvPicPr>
          <p:cNvPr id="272" name="Graphic 271">
            <a:extLst>
              <a:ext uri="{FF2B5EF4-FFF2-40B4-BE49-F238E27FC236}">
                <a16:creationId xmlns:a16="http://schemas.microsoft.com/office/drawing/2014/main" id="{6F102FD2-BE82-415A-94F9-72EE102BE6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286" y="3900782"/>
            <a:ext cx="210563" cy="210563"/>
          </a:xfrm>
          <a:prstGeom prst="rect">
            <a:avLst/>
          </a:prstGeom>
        </p:spPr>
      </p:pic>
      <p:pic>
        <p:nvPicPr>
          <p:cNvPr id="273" name="Graphic 272">
            <a:extLst>
              <a:ext uri="{FF2B5EF4-FFF2-40B4-BE49-F238E27FC236}">
                <a16:creationId xmlns:a16="http://schemas.microsoft.com/office/drawing/2014/main" id="{819CBF41-9B1B-4D92-87AC-408D25C5D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867" y="3898886"/>
            <a:ext cx="210563" cy="210563"/>
          </a:xfrm>
          <a:prstGeom prst="rect">
            <a:avLst/>
          </a:prstGeom>
        </p:spPr>
      </p:pic>
      <p:pic>
        <p:nvPicPr>
          <p:cNvPr id="274" name="Graphic 273">
            <a:extLst>
              <a:ext uri="{FF2B5EF4-FFF2-40B4-BE49-F238E27FC236}">
                <a16:creationId xmlns:a16="http://schemas.microsoft.com/office/drawing/2014/main" id="{B58E360B-06BA-4984-809B-84B99A1F9D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3626" y="3898886"/>
            <a:ext cx="210563" cy="210563"/>
          </a:xfrm>
          <a:prstGeom prst="rect">
            <a:avLst/>
          </a:prstGeom>
        </p:spPr>
      </p:pic>
      <p:pic>
        <p:nvPicPr>
          <p:cNvPr id="275" name="Graphic 274">
            <a:extLst>
              <a:ext uri="{FF2B5EF4-FFF2-40B4-BE49-F238E27FC236}">
                <a16:creationId xmlns:a16="http://schemas.microsoft.com/office/drawing/2014/main" id="{CAD42DCD-0F40-4A97-82DF-FB20CB63C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6824" y="3896163"/>
            <a:ext cx="210563" cy="210563"/>
          </a:xfrm>
          <a:prstGeom prst="rect">
            <a:avLst/>
          </a:prstGeom>
        </p:spPr>
      </p:pic>
      <p:pic>
        <p:nvPicPr>
          <p:cNvPr id="276" name="Graphic 275">
            <a:extLst>
              <a:ext uri="{FF2B5EF4-FFF2-40B4-BE49-F238E27FC236}">
                <a16:creationId xmlns:a16="http://schemas.microsoft.com/office/drawing/2014/main" id="{8C3BD158-EAF3-4531-9367-88A34015A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637" y="3896163"/>
            <a:ext cx="210563" cy="210563"/>
          </a:xfrm>
          <a:prstGeom prst="rect">
            <a:avLst/>
          </a:prstGeom>
        </p:spPr>
      </p:pic>
      <p:pic>
        <p:nvPicPr>
          <p:cNvPr id="277" name="Graphic 276">
            <a:extLst>
              <a:ext uri="{FF2B5EF4-FFF2-40B4-BE49-F238E27FC236}">
                <a16:creationId xmlns:a16="http://schemas.microsoft.com/office/drawing/2014/main" id="{745406A8-CC95-4198-A4DE-1ACAEB399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659" y="3896163"/>
            <a:ext cx="210563" cy="210563"/>
          </a:xfrm>
          <a:prstGeom prst="rect">
            <a:avLst/>
          </a:prstGeom>
        </p:spPr>
      </p:pic>
    </p:spTree>
    <p:extLst>
      <p:ext uri="{BB962C8B-B14F-4D97-AF65-F5344CB8AC3E}">
        <p14:creationId xmlns:p14="http://schemas.microsoft.com/office/powerpoint/2010/main" val="1599527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Metrics</a:t>
            </a:r>
            <a:endParaRPr lang="en-SG" sz="2000" b="1" u="sng" dirty="0">
              <a:latin typeface="Bahnschrift" panose="020B0502040204020203" pitchFamily="34" charset="0"/>
            </a:endParaRPr>
          </a:p>
        </p:txBody>
      </p:sp>
      <p:graphicFrame>
        <p:nvGraphicFramePr>
          <p:cNvPr id="4" name="Chart 3">
            <a:extLst>
              <a:ext uri="{FF2B5EF4-FFF2-40B4-BE49-F238E27FC236}">
                <a16:creationId xmlns:a16="http://schemas.microsoft.com/office/drawing/2014/main" id="{46975E64-53DE-4EC0-BEE1-4A46FB01C340}"/>
              </a:ext>
            </a:extLst>
          </p:cNvPr>
          <p:cNvGraphicFramePr/>
          <p:nvPr>
            <p:extLst>
              <p:ext uri="{D42A27DB-BD31-4B8C-83A1-F6EECF244321}">
                <p14:modId xmlns:p14="http://schemas.microsoft.com/office/powerpoint/2010/main" val="2105080116"/>
              </p:ext>
            </p:extLst>
          </p:nvPr>
        </p:nvGraphicFramePr>
        <p:xfrm>
          <a:off x="1227056" y="1742952"/>
          <a:ext cx="4868944" cy="33720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A5EF9D4D-659D-4619-BD6A-77E58B0BAE49}"/>
              </a:ext>
            </a:extLst>
          </p:cNvPr>
          <p:cNvGraphicFramePr/>
          <p:nvPr>
            <p:extLst>
              <p:ext uri="{D42A27DB-BD31-4B8C-83A1-F6EECF244321}">
                <p14:modId xmlns:p14="http://schemas.microsoft.com/office/powerpoint/2010/main" val="46986649"/>
              </p:ext>
            </p:extLst>
          </p:nvPr>
        </p:nvGraphicFramePr>
        <p:xfrm>
          <a:off x="6689602" y="1742951"/>
          <a:ext cx="4868944" cy="3372095"/>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A382562C-C592-457B-9BCE-7254440078D6}"/>
              </a:ext>
            </a:extLst>
          </p:cNvPr>
          <p:cNvSpPr txBox="1"/>
          <p:nvPr/>
        </p:nvSpPr>
        <p:spPr>
          <a:xfrm>
            <a:off x="1308850" y="890546"/>
            <a:ext cx="9660835" cy="523220"/>
          </a:xfrm>
          <a:prstGeom prst="rect">
            <a:avLst/>
          </a:prstGeom>
          <a:noFill/>
        </p:spPr>
        <p:txBody>
          <a:bodyPr wrap="square" rtlCol="0">
            <a:spAutoFit/>
          </a:bodyPr>
          <a:lstStyle/>
          <a:p>
            <a:r>
              <a:rPr lang="en-US" sz="1400" dirty="0">
                <a:latin typeface="Bahnschrift" panose="020B0502040204020203" pitchFamily="34" charset="0"/>
              </a:rPr>
              <a:t>The Project Metrics measure the progress of the project and helps us to keep track of whether the team is lagging behind in order to apply mitigation plans in the early stages of discovery. Click here to view our project metrics in details!</a:t>
            </a:r>
            <a:endParaRPr lang="en-SG" sz="1400" dirty="0">
              <a:latin typeface="Bahnschrift" panose="020B0502040204020203" pitchFamily="34" charset="0"/>
            </a:endParaRPr>
          </a:p>
        </p:txBody>
      </p:sp>
    </p:spTree>
    <p:extLst>
      <p:ext uri="{BB962C8B-B14F-4D97-AF65-F5344CB8AC3E}">
        <p14:creationId xmlns:p14="http://schemas.microsoft.com/office/powerpoint/2010/main" val="1077644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19771"/>
            <a:ext cx="2817043" cy="400110"/>
          </a:xfrm>
          <a:prstGeom prst="rect">
            <a:avLst/>
          </a:prstGeom>
          <a:noFill/>
        </p:spPr>
        <p:txBody>
          <a:bodyPr wrap="square" rtlCol="0">
            <a:spAutoFit/>
          </a:bodyPr>
          <a:lstStyle/>
          <a:p>
            <a:r>
              <a:rPr lang="en-US" sz="2000" b="1" u="sng" dirty="0">
                <a:latin typeface="Bahnschrift" panose="020B0502040204020203" pitchFamily="34" charset="0"/>
              </a:rPr>
              <a:t>Project Risks</a:t>
            </a:r>
            <a:endParaRPr lang="en-SG" sz="2000" b="1" u="sng" dirty="0">
              <a:latin typeface="Bahnschrift" panose="020B0502040204020203" pitchFamily="34" charset="0"/>
            </a:endParaRPr>
          </a:p>
        </p:txBody>
      </p:sp>
      <p:sp>
        <p:nvSpPr>
          <p:cNvPr id="2" name="TextBox 1">
            <a:extLst>
              <a:ext uri="{FF2B5EF4-FFF2-40B4-BE49-F238E27FC236}">
                <a16:creationId xmlns:a16="http://schemas.microsoft.com/office/drawing/2014/main" id="{A382562C-C592-457B-9BCE-7254440078D6}"/>
              </a:ext>
            </a:extLst>
          </p:cNvPr>
          <p:cNvSpPr txBox="1"/>
          <p:nvPr/>
        </p:nvSpPr>
        <p:spPr>
          <a:xfrm>
            <a:off x="1308850" y="415058"/>
            <a:ext cx="9660835" cy="738664"/>
          </a:xfrm>
          <a:prstGeom prst="rect">
            <a:avLst/>
          </a:prstGeom>
          <a:noFill/>
        </p:spPr>
        <p:txBody>
          <a:bodyPr wrap="square" rtlCol="0">
            <a:spAutoFit/>
          </a:bodyPr>
          <a:lstStyle/>
          <a:p>
            <a:r>
              <a:rPr lang="en-US" sz="1400" dirty="0">
                <a:latin typeface="Bahnschrift" panose="020B0502040204020203" pitchFamily="34" charset="0"/>
              </a:rPr>
              <a:t>The Risk Management and Change Management approaches helps the team to overcome any potential challenges we face throughout the course of our project and aids us in completing the project on time. Click here to find out more regarding our risks and changes!</a:t>
            </a:r>
            <a:endParaRPr lang="en-SG" sz="1400" dirty="0">
              <a:latin typeface="Bahnschrift" panose="020B0502040204020203" pitchFamily="34" charset="0"/>
            </a:endParaRPr>
          </a:p>
        </p:txBody>
      </p:sp>
      <p:pic>
        <p:nvPicPr>
          <p:cNvPr id="3" name="Picture 2">
            <a:extLst>
              <a:ext uri="{FF2B5EF4-FFF2-40B4-BE49-F238E27FC236}">
                <a16:creationId xmlns:a16="http://schemas.microsoft.com/office/drawing/2014/main" id="{6BBE005F-8AC0-4881-A143-06ECA3453485}"/>
              </a:ext>
            </a:extLst>
          </p:cNvPr>
          <p:cNvPicPr>
            <a:picLocks noChangeAspect="1"/>
          </p:cNvPicPr>
          <p:nvPr/>
        </p:nvPicPr>
        <p:blipFill>
          <a:blip r:embed="rId2"/>
          <a:stretch>
            <a:fillRect/>
          </a:stretch>
        </p:blipFill>
        <p:spPr>
          <a:xfrm>
            <a:off x="5861304" y="1153722"/>
            <a:ext cx="5486400" cy="2644346"/>
          </a:xfrm>
          <a:prstGeom prst="rect">
            <a:avLst/>
          </a:prstGeom>
        </p:spPr>
      </p:pic>
      <p:pic>
        <p:nvPicPr>
          <p:cNvPr id="6" name="Picture 5">
            <a:extLst>
              <a:ext uri="{FF2B5EF4-FFF2-40B4-BE49-F238E27FC236}">
                <a16:creationId xmlns:a16="http://schemas.microsoft.com/office/drawing/2014/main" id="{C00B16E9-2EEE-49DB-91D2-5856F090BDBA}"/>
              </a:ext>
            </a:extLst>
          </p:cNvPr>
          <p:cNvPicPr>
            <a:picLocks noChangeAspect="1"/>
          </p:cNvPicPr>
          <p:nvPr/>
        </p:nvPicPr>
        <p:blipFill>
          <a:blip r:embed="rId3"/>
          <a:stretch>
            <a:fillRect/>
          </a:stretch>
        </p:blipFill>
        <p:spPr>
          <a:xfrm>
            <a:off x="5861304" y="3953516"/>
            <a:ext cx="5486400" cy="2644346"/>
          </a:xfrm>
          <a:prstGeom prst="rect">
            <a:avLst/>
          </a:prstGeom>
        </p:spPr>
      </p:pic>
      <p:pic>
        <p:nvPicPr>
          <p:cNvPr id="7" name="Picture 6">
            <a:extLst>
              <a:ext uri="{FF2B5EF4-FFF2-40B4-BE49-F238E27FC236}">
                <a16:creationId xmlns:a16="http://schemas.microsoft.com/office/drawing/2014/main" id="{74273835-E93A-41FE-9BA4-D0A2DB1F299E}"/>
              </a:ext>
            </a:extLst>
          </p:cNvPr>
          <p:cNvPicPr>
            <a:picLocks noChangeAspect="1"/>
          </p:cNvPicPr>
          <p:nvPr/>
        </p:nvPicPr>
        <p:blipFill>
          <a:blip r:embed="rId4"/>
          <a:stretch>
            <a:fillRect/>
          </a:stretch>
        </p:blipFill>
        <p:spPr>
          <a:xfrm>
            <a:off x="1308850" y="1153723"/>
            <a:ext cx="4422980" cy="1808934"/>
          </a:xfrm>
          <a:prstGeom prst="rect">
            <a:avLst/>
          </a:prstGeom>
        </p:spPr>
      </p:pic>
      <p:pic>
        <p:nvPicPr>
          <p:cNvPr id="8" name="Picture 7">
            <a:extLst>
              <a:ext uri="{FF2B5EF4-FFF2-40B4-BE49-F238E27FC236}">
                <a16:creationId xmlns:a16="http://schemas.microsoft.com/office/drawing/2014/main" id="{F3D8A5DB-D618-4FD8-A4B2-90B5D6C537D4}"/>
              </a:ext>
            </a:extLst>
          </p:cNvPr>
          <p:cNvPicPr>
            <a:picLocks noChangeAspect="1"/>
          </p:cNvPicPr>
          <p:nvPr/>
        </p:nvPicPr>
        <p:blipFill>
          <a:blip r:embed="rId5"/>
          <a:stretch>
            <a:fillRect/>
          </a:stretch>
        </p:blipFill>
        <p:spPr>
          <a:xfrm>
            <a:off x="1318578" y="2962657"/>
            <a:ext cx="4403990" cy="2203703"/>
          </a:xfrm>
          <a:prstGeom prst="rect">
            <a:avLst/>
          </a:prstGeom>
        </p:spPr>
      </p:pic>
    </p:spTree>
    <p:extLst>
      <p:ext uri="{BB962C8B-B14F-4D97-AF65-F5344CB8AC3E}">
        <p14:creationId xmlns:p14="http://schemas.microsoft.com/office/powerpoint/2010/main" val="127081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70E459-62E2-48DA-BFBD-EE203EADE2AB}"/>
              </a:ext>
            </a:extLst>
          </p:cNvPr>
          <p:cNvSpPr txBox="1"/>
          <p:nvPr/>
        </p:nvSpPr>
        <p:spPr>
          <a:xfrm>
            <a:off x="4217028" y="701997"/>
            <a:ext cx="375794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Project Motivation</a:t>
            </a:r>
          </a:p>
        </p:txBody>
      </p:sp>
      <p:sp>
        <p:nvSpPr>
          <p:cNvPr id="7" name="TextBox 6">
            <a:extLst>
              <a:ext uri="{FF2B5EF4-FFF2-40B4-BE49-F238E27FC236}">
                <a16:creationId xmlns:a16="http://schemas.microsoft.com/office/drawing/2014/main" id="{C37626B7-86B0-4812-903B-3F289E106113}"/>
              </a:ext>
            </a:extLst>
          </p:cNvPr>
          <p:cNvSpPr txBox="1"/>
          <p:nvPr/>
        </p:nvSpPr>
        <p:spPr>
          <a:xfrm>
            <a:off x="1438048" y="1615877"/>
            <a:ext cx="9315902" cy="1938992"/>
          </a:xfrm>
          <a:prstGeom prst="rect">
            <a:avLst/>
          </a:prstGeom>
          <a:noFill/>
        </p:spPr>
        <p:txBody>
          <a:bodyPr wrap="square" rtlCol="0">
            <a:spAutoFit/>
          </a:bodyPr>
          <a:lstStyle/>
          <a:p>
            <a:r>
              <a:rPr lang="en-US" sz="2000" dirty="0">
                <a:solidFill>
                  <a:schemeClr val="bg2">
                    <a:lumMod val="25000"/>
                  </a:schemeClr>
                </a:solidFill>
                <a:latin typeface="Bahnschrift" panose="020B0502040204020203" pitchFamily="34" charset="0"/>
              </a:rPr>
              <a:t>The education sector is an industry in which the team could relate to as students. Upon discussion with the client, the team understands that operational tasks carried out could take up to several hours in total per day due to the Paper-Based System currently implemented. The team </a:t>
            </a:r>
            <a:r>
              <a:rPr lang="en-US" sz="2000" dirty="0" err="1">
                <a:solidFill>
                  <a:schemeClr val="bg2">
                    <a:lumMod val="25000"/>
                  </a:schemeClr>
                </a:solidFill>
                <a:latin typeface="Bahnschrift" panose="020B0502040204020203" pitchFamily="34" charset="0"/>
              </a:rPr>
              <a:t>recognises</a:t>
            </a:r>
            <a:r>
              <a:rPr lang="en-US" sz="2000" dirty="0">
                <a:solidFill>
                  <a:schemeClr val="bg2">
                    <a:lumMod val="25000"/>
                  </a:schemeClr>
                </a:solidFill>
                <a:latin typeface="Bahnschrift" panose="020B0502040204020203" pitchFamily="34" charset="0"/>
              </a:rPr>
              <a:t> that the time allocated to these tasks could be shortened significantly with the implementation of a system and hence gave rise to the idea of this project.</a:t>
            </a:r>
          </a:p>
        </p:txBody>
      </p:sp>
      <p:sp>
        <p:nvSpPr>
          <p:cNvPr id="4" name="TextBox 3">
            <a:extLst>
              <a:ext uri="{FF2B5EF4-FFF2-40B4-BE49-F238E27FC236}">
                <a16:creationId xmlns:a16="http://schemas.microsoft.com/office/drawing/2014/main" id="{21B2A1D8-A1D0-4FC1-87DC-5EA885C8DB55}"/>
              </a:ext>
            </a:extLst>
          </p:cNvPr>
          <p:cNvSpPr txBox="1"/>
          <p:nvPr/>
        </p:nvSpPr>
        <p:spPr>
          <a:xfrm>
            <a:off x="4735449" y="5765762"/>
            <a:ext cx="2721100"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Project Scope</a:t>
            </a:r>
          </a:p>
        </p:txBody>
      </p:sp>
      <p:sp>
        <p:nvSpPr>
          <p:cNvPr id="5" name="TextBox 4">
            <a:extLst>
              <a:ext uri="{FF2B5EF4-FFF2-40B4-BE49-F238E27FC236}">
                <a16:creationId xmlns:a16="http://schemas.microsoft.com/office/drawing/2014/main" id="{B4AE114B-1352-433B-83F1-708B903091F1}"/>
              </a:ext>
            </a:extLst>
          </p:cNvPr>
          <p:cNvSpPr txBox="1"/>
          <p:nvPr/>
        </p:nvSpPr>
        <p:spPr>
          <a:xfrm>
            <a:off x="5068516" y="4812931"/>
            <a:ext cx="205496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The Team</a:t>
            </a:r>
          </a:p>
        </p:txBody>
      </p:sp>
    </p:spTree>
    <p:extLst>
      <p:ext uri="{BB962C8B-B14F-4D97-AF65-F5344CB8AC3E}">
        <p14:creationId xmlns:p14="http://schemas.microsoft.com/office/powerpoint/2010/main" val="1600605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19771"/>
            <a:ext cx="3710704" cy="400110"/>
          </a:xfrm>
          <a:prstGeom prst="rect">
            <a:avLst/>
          </a:prstGeom>
          <a:noFill/>
        </p:spPr>
        <p:txBody>
          <a:bodyPr wrap="square" rtlCol="0">
            <a:spAutoFit/>
          </a:bodyPr>
          <a:lstStyle/>
          <a:p>
            <a:r>
              <a:rPr lang="en-US" sz="2000" b="1" u="sng" dirty="0">
                <a:latin typeface="Bahnschrift" panose="020B0502040204020203" pitchFamily="34" charset="0"/>
              </a:rPr>
              <a:t>Intermediate Deliverables</a:t>
            </a:r>
            <a:endParaRPr lang="en-SG" sz="2000" b="1" u="sng" dirty="0">
              <a:latin typeface="Bahnschrift" panose="020B0502040204020203" pitchFamily="34" charset="0"/>
            </a:endParaRPr>
          </a:p>
        </p:txBody>
      </p:sp>
      <p:sp>
        <p:nvSpPr>
          <p:cNvPr id="3" name="TextBox 2">
            <a:extLst>
              <a:ext uri="{FF2B5EF4-FFF2-40B4-BE49-F238E27FC236}">
                <a16:creationId xmlns:a16="http://schemas.microsoft.com/office/drawing/2014/main" id="{23903715-39DC-4A42-916F-845D4C4B5B8C}"/>
              </a:ext>
            </a:extLst>
          </p:cNvPr>
          <p:cNvSpPr txBox="1"/>
          <p:nvPr/>
        </p:nvSpPr>
        <p:spPr>
          <a:xfrm>
            <a:off x="1227056" y="575953"/>
            <a:ext cx="3710704" cy="400110"/>
          </a:xfrm>
          <a:prstGeom prst="rect">
            <a:avLst/>
          </a:prstGeom>
          <a:noFill/>
        </p:spPr>
        <p:txBody>
          <a:bodyPr wrap="square" rtlCol="0">
            <a:spAutoFit/>
          </a:bodyPr>
          <a:lstStyle/>
          <a:p>
            <a:r>
              <a:rPr lang="en-US" sz="2000" b="1" u="sng" dirty="0">
                <a:latin typeface="Bahnschrift" panose="020B0502040204020203" pitchFamily="34" charset="0"/>
              </a:rPr>
              <a:t>Technical Complexity</a:t>
            </a:r>
            <a:endParaRPr lang="en-SG" sz="2000" b="1" u="sng" dirty="0">
              <a:latin typeface="Bahnschrift" panose="020B0502040204020203" pitchFamily="34" charset="0"/>
            </a:endParaRPr>
          </a:p>
        </p:txBody>
      </p:sp>
    </p:spTree>
    <p:extLst>
      <p:ext uri="{BB962C8B-B14F-4D97-AF65-F5344CB8AC3E}">
        <p14:creationId xmlns:p14="http://schemas.microsoft.com/office/powerpoint/2010/main" val="10613692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76DB00-06A7-42DA-93E0-6AAD5C45BA37}"/>
              </a:ext>
            </a:extLst>
          </p:cNvPr>
          <p:cNvSpPr/>
          <p:nvPr/>
        </p:nvSpPr>
        <p:spPr>
          <a:xfrm>
            <a:off x="386496" y="403644"/>
            <a:ext cx="8323868" cy="298764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extBox 2">
            <a:extLst>
              <a:ext uri="{FF2B5EF4-FFF2-40B4-BE49-F238E27FC236}">
                <a16:creationId xmlns:a16="http://schemas.microsoft.com/office/drawing/2014/main" id="{EDBF47A0-FEC9-4A1E-A219-F9A480EB2463}"/>
              </a:ext>
            </a:extLst>
          </p:cNvPr>
          <p:cNvSpPr txBox="1"/>
          <p:nvPr/>
        </p:nvSpPr>
        <p:spPr>
          <a:xfrm>
            <a:off x="735288" y="429685"/>
            <a:ext cx="7975076" cy="2954655"/>
          </a:xfrm>
          <a:prstGeom prst="rect">
            <a:avLst/>
          </a:prstGeom>
          <a:noFill/>
        </p:spPr>
        <p:txBody>
          <a:bodyPr wrap="square" rtlCol="0">
            <a:spAutoFit/>
          </a:bodyPr>
          <a:lstStyle/>
          <a:p>
            <a:r>
              <a:rPr lang="en-US" u="sng" dirty="0">
                <a:latin typeface="Bahnschrift" panose="020B0502040204020203" pitchFamily="34" charset="0"/>
              </a:rPr>
              <a:t>AJAX (Asynchronous JavaScript and XML)</a:t>
            </a:r>
          </a:p>
          <a:p>
            <a:r>
              <a:rPr lang="en-US" sz="1400" dirty="0">
                <a:latin typeface="Bahnschrift" panose="020B0502040204020203" pitchFamily="34" charset="0"/>
              </a:rPr>
              <a:t>While the team was developing the issue, the team realizes the lacking aspect in terms of user experiences as every time the page requires data, it would make a HTTP request and this results in constant refreshing of the web pages, making it very unpleasant for the users. Hence, the team actively sourced for ways in which we could complete the data retrieval without jeopardizing the user experiences. We decided on AJAX as the main communication tool between the front end and back end because it allows the page to load a specific section at an amazing speed without compromising the other pages. With AJAX, there is no longer need to reload an entire page just to retrieve and update the page with new information and hence reduces the load on the server.</a:t>
            </a:r>
          </a:p>
          <a:p>
            <a:endParaRPr lang="en-US" sz="1400" dirty="0">
              <a:latin typeface="Bahnschrift" panose="020B0502040204020203" pitchFamily="34" charset="0"/>
            </a:endParaRPr>
          </a:p>
          <a:p>
            <a:r>
              <a:rPr lang="en-US" sz="1400" dirty="0">
                <a:latin typeface="Bahnschrift" panose="020B0502040204020203" pitchFamily="34" charset="0"/>
              </a:rPr>
              <a:t>However, the implementation of AJAX was particularly challenging for the team as it requires knowledge of the JavaScript language and majority of the members were not particularly familiar with the language itself.</a:t>
            </a:r>
            <a:endParaRPr lang="en-SG" sz="1600" dirty="0">
              <a:latin typeface="Bahnschrift" panose="020B0502040204020203" pitchFamily="34" charset="0"/>
            </a:endParaRPr>
          </a:p>
        </p:txBody>
      </p:sp>
      <p:pic>
        <p:nvPicPr>
          <p:cNvPr id="5" name="Picture 4">
            <a:extLst>
              <a:ext uri="{FF2B5EF4-FFF2-40B4-BE49-F238E27FC236}">
                <a16:creationId xmlns:a16="http://schemas.microsoft.com/office/drawing/2014/main" id="{45942CF1-0195-4F42-A808-115367006D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4950" y="3721116"/>
            <a:ext cx="4051050" cy="2293184"/>
          </a:xfrm>
          <a:prstGeom prst="rect">
            <a:avLst/>
          </a:prstGeom>
          <a:noFill/>
          <a:ln>
            <a:noFill/>
          </a:ln>
        </p:spPr>
      </p:pic>
      <p:pic>
        <p:nvPicPr>
          <p:cNvPr id="6" name="Picture 5">
            <a:extLst>
              <a:ext uri="{FF2B5EF4-FFF2-40B4-BE49-F238E27FC236}">
                <a16:creationId xmlns:a16="http://schemas.microsoft.com/office/drawing/2014/main" id="{002C0137-C77B-47BF-9AC2-BB01752188D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0741" y="3721115"/>
            <a:ext cx="4345498" cy="2293183"/>
          </a:xfrm>
          <a:prstGeom prst="rect">
            <a:avLst/>
          </a:prstGeom>
          <a:noFill/>
          <a:ln>
            <a:noFill/>
          </a:ln>
        </p:spPr>
      </p:pic>
      <p:sp>
        <p:nvSpPr>
          <p:cNvPr id="4" name="TextBox 3">
            <a:extLst>
              <a:ext uri="{FF2B5EF4-FFF2-40B4-BE49-F238E27FC236}">
                <a16:creationId xmlns:a16="http://schemas.microsoft.com/office/drawing/2014/main" id="{F3838D43-54C1-4340-A97C-04C93CBE1418}"/>
              </a:ext>
            </a:extLst>
          </p:cNvPr>
          <p:cNvSpPr txBox="1"/>
          <p:nvPr/>
        </p:nvSpPr>
        <p:spPr>
          <a:xfrm>
            <a:off x="2535810" y="6027909"/>
            <a:ext cx="3091992" cy="400110"/>
          </a:xfrm>
          <a:prstGeom prst="rect">
            <a:avLst/>
          </a:prstGeom>
          <a:noFill/>
        </p:spPr>
        <p:txBody>
          <a:bodyPr wrap="square" rtlCol="0">
            <a:spAutoFit/>
          </a:bodyPr>
          <a:lstStyle/>
          <a:p>
            <a:pPr algn="ctr"/>
            <a:r>
              <a:rPr lang="en-US" sz="1000" i="1" dirty="0"/>
              <a:t>Subject dynamically retrieved based on the level selected, implemented through AJAX</a:t>
            </a:r>
            <a:endParaRPr lang="en-SG" sz="1000" i="1" dirty="0"/>
          </a:p>
        </p:txBody>
      </p:sp>
      <p:sp>
        <p:nvSpPr>
          <p:cNvPr id="8" name="TextBox 7">
            <a:extLst>
              <a:ext uri="{FF2B5EF4-FFF2-40B4-BE49-F238E27FC236}">
                <a16:creationId xmlns:a16="http://schemas.microsoft.com/office/drawing/2014/main" id="{240169B9-B1FA-411D-A6E2-C8C1D8D57757}"/>
              </a:ext>
            </a:extLst>
          </p:cNvPr>
          <p:cNvSpPr txBox="1"/>
          <p:nvPr/>
        </p:nvSpPr>
        <p:spPr>
          <a:xfrm>
            <a:off x="7197494" y="6016539"/>
            <a:ext cx="3091992" cy="400110"/>
          </a:xfrm>
          <a:prstGeom prst="rect">
            <a:avLst/>
          </a:prstGeom>
          <a:noFill/>
        </p:spPr>
        <p:txBody>
          <a:bodyPr wrap="square" rtlCol="0">
            <a:spAutoFit/>
          </a:bodyPr>
          <a:lstStyle/>
          <a:p>
            <a:pPr algn="ctr"/>
            <a:r>
              <a:rPr lang="en-US" sz="1000" i="1" dirty="0"/>
              <a:t>Lessons would be created and shown immediately on the calendar without the need to reload the entire page</a:t>
            </a:r>
            <a:endParaRPr lang="en-SG" sz="1000" i="1" dirty="0"/>
          </a:p>
        </p:txBody>
      </p:sp>
      <p:pic>
        <p:nvPicPr>
          <p:cNvPr id="9" name="Picture 8">
            <a:extLst>
              <a:ext uri="{FF2B5EF4-FFF2-40B4-BE49-F238E27FC236}">
                <a16:creationId xmlns:a16="http://schemas.microsoft.com/office/drawing/2014/main" id="{D1854C15-5DA2-4968-8706-3CEA4F69D30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4760" y="403643"/>
            <a:ext cx="2925875" cy="2987649"/>
          </a:xfrm>
          <a:prstGeom prst="rect">
            <a:avLst/>
          </a:prstGeom>
          <a:noFill/>
          <a:ln>
            <a:noFill/>
          </a:ln>
        </p:spPr>
      </p:pic>
    </p:spTree>
    <p:extLst>
      <p:ext uri="{BB962C8B-B14F-4D97-AF65-F5344CB8AC3E}">
        <p14:creationId xmlns:p14="http://schemas.microsoft.com/office/powerpoint/2010/main" val="637932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76DB00-06A7-42DA-93E0-6AAD5C45BA37}"/>
              </a:ext>
            </a:extLst>
          </p:cNvPr>
          <p:cNvSpPr/>
          <p:nvPr/>
        </p:nvSpPr>
        <p:spPr>
          <a:xfrm>
            <a:off x="386496" y="403644"/>
            <a:ext cx="8323868" cy="255010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extBox 2">
            <a:extLst>
              <a:ext uri="{FF2B5EF4-FFF2-40B4-BE49-F238E27FC236}">
                <a16:creationId xmlns:a16="http://schemas.microsoft.com/office/drawing/2014/main" id="{EDBF47A0-FEC9-4A1E-A219-F9A480EB2463}"/>
              </a:ext>
            </a:extLst>
          </p:cNvPr>
          <p:cNvSpPr txBox="1"/>
          <p:nvPr/>
        </p:nvSpPr>
        <p:spPr>
          <a:xfrm>
            <a:off x="735288" y="429981"/>
            <a:ext cx="7975076" cy="2523768"/>
          </a:xfrm>
          <a:prstGeom prst="rect">
            <a:avLst/>
          </a:prstGeom>
          <a:noFill/>
        </p:spPr>
        <p:txBody>
          <a:bodyPr wrap="square" rtlCol="0">
            <a:spAutoFit/>
          </a:bodyPr>
          <a:lstStyle/>
          <a:p>
            <a:r>
              <a:rPr lang="en-US" u="sng" dirty="0" err="1">
                <a:latin typeface="Bahnschrift" panose="020B0502040204020203" pitchFamily="34" charset="0"/>
              </a:rPr>
              <a:t>DHTMLXScheduler</a:t>
            </a:r>
            <a:endParaRPr lang="en-US" u="sng" dirty="0">
              <a:latin typeface="Bahnschrift" panose="020B0502040204020203" pitchFamily="34" charset="0"/>
            </a:endParaRPr>
          </a:p>
          <a:p>
            <a:r>
              <a:rPr lang="en-US" sz="1400" dirty="0">
                <a:latin typeface="Bahnschrift" panose="020B0502040204020203" pitchFamily="34" charset="0"/>
              </a:rPr>
              <a:t>The team has chosen to utilize the </a:t>
            </a:r>
            <a:r>
              <a:rPr lang="en-US" sz="1400" dirty="0" err="1">
                <a:latin typeface="Bahnschrift" panose="020B0502040204020203" pitchFamily="34" charset="0"/>
              </a:rPr>
              <a:t>DHTMLXScheduler</a:t>
            </a:r>
            <a:r>
              <a:rPr lang="en-US" sz="1400" dirty="0">
                <a:latin typeface="Bahnschrift" panose="020B0502040204020203" pitchFamily="34" charset="0"/>
              </a:rPr>
              <a:t> library for our Scheduling module because of its extensive features and easy user interface which would serve the clients their best purpose.</a:t>
            </a:r>
          </a:p>
          <a:p>
            <a:endParaRPr lang="en-US" sz="1400" dirty="0">
              <a:latin typeface="Bahnschrift" panose="020B0502040204020203" pitchFamily="34" charset="0"/>
            </a:endParaRPr>
          </a:p>
          <a:p>
            <a:r>
              <a:rPr lang="en-US" sz="1400" dirty="0">
                <a:latin typeface="Bahnschrift" panose="020B0502040204020203" pitchFamily="34" charset="0"/>
              </a:rPr>
              <a:t>However, upon researching on the library, the documentations were mainly on PHP and considering that our Scheduling module requires a lot of </a:t>
            </a:r>
            <a:r>
              <a:rPr lang="en-US" sz="1400" dirty="0" err="1">
                <a:latin typeface="Bahnschrift" panose="020B0502040204020203" pitchFamily="34" charset="0"/>
              </a:rPr>
              <a:t>customisations</a:t>
            </a:r>
            <a:r>
              <a:rPr lang="en-US" sz="1400" dirty="0">
                <a:latin typeface="Bahnschrift" panose="020B0502040204020203" pitchFamily="34" charset="0"/>
              </a:rPr>
              <a:t>, we were unable to utilize some of the in built functionalities that the library offers.</a:t>
            </a:r>
          </a:p>
          <a:p>
            <a:endParaRPr lang="en-US" sz="1400" dirty="0">
              <a:latin typeface="Bahnschrift" panose="020B0502040204020203" pitchFamily="34" charset="0"/>
            </a:endParaRPr>
          </a:p>
          <a:p>
            <a:r>
              <a:rPr lang="en-US" sz="1400" dirty="0">
                <a:latin typeface="Bahnschrift" panose="020B0502040204020203" pitchFamily="34" charset="0"/>
              </a:rPr>
              <a:t>Hence, the team utilized a combination of the library with AJAX and Bootstrap to enjoy the extensive features that the library offers yet be able to customize certain functionalities to best fit our purposes.</a:t>
            </a:r>
            <a:endParaRPr lang="en-SG" sz="1600" dirty="0">
              <a:latin typeface="Bahnschrift" panose="020B0502040204020203" pitchFamily="34" charset="0"/>
            </a:endParaRPr>
          </a:p>
        </p:txBody>
      </p:sp>
      <p:pic>
        <p:nvPicPr>
          <p:cNvPr id="5" name="Picture 4">
            <a:extLst>
              <a:ext uri="{FF2B5EF4-FFF2-40B4-BE49-F238E27FC236}">
                <a16:creationId xmlns:a16="http://schemas.microsoft.com/office/drawing/2014/main" id="{45942CF1-0195-4F42-A808-115367006D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4950" y="3721116"/>
            <a:ext cx="4051050" cy="2293184"/>
          </a:xfrm>
          <a:prstGeom prst="rect">
            <a:avLst/>
          </a:prstGeom>
          <a:noFill/>
          <a:ln>
            <a:noFill/>
          </a:ln>
        </p:spPr>
      </p:pic>
      <p:pic>
        <p:nvPicPr>
          <p:cNvPr id="6" name="Picture 5">
            <a:extLst>
              <a:ext uri="{FF2B5EF4-FFF2-40B4-BE49-F238E27FC236}">
                <a16:creationId xmlns:a16="http://schemas.microsoft.com/office/drawing/2014/main" id="{002C0137-C77B-47BF-9AC2-BB01752188D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0741" y="3721115"/>
            <a:ext cx="4345498" cy="2293183"/>
          </a:xfrm>
          <a:prstGeom prst="rect">
            <a:avLst/>
          </a:prstGeom>
          <a:noFill/>
          <a:ln>
            <a:noFill/>
          </a:ln>
        </p:spPr>
      </p:pic>
      <p:sp>
        <p:nvSpPr>
          <p:cNvPr id="4" name="TextBox 3">
            <a:extLst>
              <a:ext uri="{FF2B5EF4-FFF2-40B4-BE49-F238E27FC236}">
                <a16:creationId xmlns:a16="http://schemas.microsoft.com/office/drawing/2014/main" id="{F3838D43-54C1-4340-A97C-04C93CBE1418}"/>
              </a:ext>
            </a:extLst>
          </p:cNvPr>
          <p:cNvSpPr txBox="1"/>
          <p:nvPr/>
        </p:nvSpPr>
        <p:spPr>
          <a:xfrm>
            <a:off x="2535810" y="6027909"/>
            <a:ext cx="3091992" cy="400110"/>
          </a:xfrm>
          <a:prstGeom prst="rect">
            <a:avLst/>
          </a:prstGeom>
          <a:noFill/>
        </p:spPr>
        <p:txBody>
          <a:bodyPr wrap="square" rtlCol="0">
            <a:spAutoFit/>
          </a:bodyPr>
          <a:lstStyle/>
          <a:p>
            <a:pPr algn="ctr"/>
            <a:r>
              <a:rPr lang="en-US" sz="1000" i="1" dirty="0" err="1"/>
              <a:t>Utilising</a:t>
            </a:r>
            <a:r>
              <a:rPr lang="en-US" sz="1000" i="1" dirty="0"/>
              <a:t> Bootstrap with </a:t>
            </a:r>
            <a:r>
              <a:rPr lang="en-US" sz="1000" i="1" dirty="0" err="1"/>
              <a:t>DHTMLXScheduler</a:t>
            </a:r>
            <a:r>
              <a:rPr lang="en-US" sz="1000" i="1" dirty="0"/>
              <a:t> to provide a customized lightbox for the creation of classes</a:t>
            </a:r>
            <a:endParaRPr lang="en-SG" sz="1000" i="1" dirty="0"/>
          </a:p>
        </p:txBody>
      </p:sp>
      <p:sp>
        <p:nvSpPr>
          <p:cNvPr id="8" name="TextBox 7">
            <a:extLst>
              <a:ext uri="{FF2B5EF4-FFF2-40B4-BE49-F238E27FC236}">
                <a16:creationId xmlns:a16="http://schemas.microsoft.com/office/drawing/2014/main" id="{240169B9-B1FA-411D-A6E2-C8C1D8D57757}"/>
              </a:ext>
            </a:extLst>
          </p:cNvPr>
          <p:cNvSpPr txBox="1"/>
          <p:nvPr/>
        </p:nvSpPr>
        <p:spPr>
          <a:xfrm>
            <a:off x="7197494" y="6016539"/>
            <a:ext cx="3091992" cy="400110"/>
          </a:xfrm>
          <a:prstGeom prst="rect">
            <a:avLst/>
          </a:prstGeom>
          <a:noFill/>
        </p:spPr>
        <p:txBody>
          <a:bodyPr wrap="square" rtlCol="0">
            <a:spAutoFit/>
          </a:bodyPr>
          <a:lstStyle/>
          <a:p>
            <a:pPr algn="ctr"/>
            <a:r>
              <a:rPr lang="en-US" sz="1000" i="1" dirty="0"/>
              <a:t>Implementing the creation of events to be reflected on the interface using AJAX</a:t>
            </a:r>
            <a:endParaRPr lang="en-SG" sz="1000" i="1" dirty="0"/>
          </a:p>
        </p:txBody>
      </p:sp>
      <p:pic>
        <p:nvPicPr>
          <p:cNvPr id="9" name="Picture 8">
            <a:extLst>
              <a:ext uri="{FF2B5EF4-FFF2-40B4-BE49-F238E27FC236}">
                <a16:creationId xmlns:a16="http://schemas.microsoft.com/office/drawing/2014/main" id="{D1854C15-5DA2-4968-8706-3CEA4F69D30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4760" y="403643"/>
            <a:ext cx="2925875" cy="2550105"/>
          </a:xfrm>
          <a:prstGeom prst="rect">
            <a:avLst/>
          </a:prstGeom>
          <a:noFill/>
          <a:ln>
            <a:noFill/>
          </a:ln>
        </p:spPr>
      </p:pic>
    </p:spTree>
    <p:extLst>
      <p:ext uri="{BB962C8B-B14F-4D97-AF65-F5344CB8AC3E}">
        <p14:creationId xmlns:p14="http://schemas.microsoft.com/office/powerpoint/2010/main" val="35434648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76DB00-06A7-42DA-93E0-6AAD5C45BA37}"/>
              </a:ext>
            </a:extLst>
          </p:cNvPr>
          <p:cNvSpPr/>
          <p:nvPr/>
        </p:nvSpPr>
        <p:spPr>
          <a:xfrm>
            <a:off x="386496" y="403644"/>
            <a:ext cx="8323868" cy="295465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extBox 2">
            <a:extLst>
              <a:ext uri="{FF2B5EF4-FFF2-40B4-BE49-F238E27FC236}">
                <a16:creationId xmlns:a16="http://schemas.microsoft.com/office/drawing/2014/main" id="{EDBF47A0-FEC9-4A1E-A219-F9A480EB2463}"/>
              </a:ext>
            </a:extLst>
          </p:cNvPr>
          <p:cNvSpPr txBox="1"/>
          <p:nvPr/>
        </p:nvSpPr>
        <p:spPr>
          <a:xfrm>
            <a:off x="735288" y="410448"/>
            <a:ext cx="7975076" cy="2954655"/>
          </a:xfrm>
          <a:prstGeom prst="rect">
            <a:avLst/>
          </a:prstGeom>
          <a:noFill/>
        </p:spPr>
        <p:txBody>
          <a:bodyPr wrap="square" rtlCol="0">
            <a:spAutoFit/>
          </a:bodyPr>
          <a:lstStyle/>
          <a:p>
            <a:r>
              <a:rPr lang="en-US" u="sng" dirty="0">
                <a:latin typeface="Bahnschrift" panose="020B0502040204020203" pitchFamily="34" charset="0"/>
              </a:rPr>
              <a:t>jQuery</a:t>
            </a:r>
          </a:p>
          <a:p>
            <a:r>
              <a:rPr lang="en-US" sz="1400" dirty="0">
                <a:latin typeface="Bahnschrift" panose="020B0502040204020203" pitchFamily="34" charset="0"/>
              </a:rPr>
              <a:t>The clients have specifically made requests for the interface to remain clean and easy for usage, meaning that the clients preferred a minimalist UI design. At the same time, the clients wishes to have attain flexibility in the functionalities.</a:t>
            </a:r>
          </a:p>
          <a:p>
            <a:endParaRPr lang="en-US" sz="1400" dirty="0">
              <a:latin typeface="Bahnschrift" panose="020B0502040204020203" pitchFamily="34" charset="0"/>
            </a:endParaRPr>
          </a:p>
          <a:p>
            <a:r>
              <a:rPr lang="en-US" sz="1400" dirty="0">
                <a:latin typeface="Bahnschrift" panose="020B0502040204020203" pitchFamily="34" charset="0"/>
              </a:rPr>
              <a:t>However, the team faces a difficulty in that our knowledge of HTML language does not provide the clients with the flexibility that they wanted. After much research, the team has decided to focus bulk of our front end interface on utilizing jQuery for a more enhanced user experience.</a:t>
            </a:r>
          </a:p>
          <a:p>
            <a:endParaRPr lang="en-US" sz="1400" dirty="0">
              <a:latin typeface="Bahnschrift" panose="020B0502040204020203" pitchFamily="34" charset="0"/>
            </a:endParaRPr>
          </a:p>
          <a:p>
            <a:r>
              <a:rPr lang="en-US" sz="1400" dirty="0">
                <a:latin typeface="Bahnschrift" panose="020B0502040204020203" pitchFamily="34" charset="0"/>
              </a:rPr>
              <a:t>As a result, majority of our front end designs utilizes jQuery in order to attain a minimalist design yet provide our clients with the flexibility that they want. Features such as dynamic row inserting. editable table fields and mass uploading allows the users to enter minimal inputs when not required, yet have the ability to include more information when there is a need to.</a:t>
            </a:r>
            <a:endParaRPr lang="en-SG" sz="1600" dirty="0">
              <a:latin typeface="Bahnschrift" panose="020B0502040204020203" pitchFamily="34" charset="0"/>
            </a:endParaRPr>
          </a:p>
        </p:txBody>
      </p:sp>
      <p:sp>
        <p:nvSpPr>
          <p:cNvPr id="4" name="TextBox 3">
            <a:extLst>
              <a:ext uri="{FF2B5EF4-FFF2-40B4-BE49-F238E27FC236}">
                <a16:creationId xmlns:a16="http://schemas.microsoft.com/office/drawing/2014/main" id="{F3838D43-54C1-4340-A97C-04C93CBE1418}"/>
              </a:ext>
            </a:extLst>
          </p:cNvPr>
          <p:cNvSpPr txBox="1"/>
          <p:nvPr/>
        </p:nvSpPr>
        <p:spPr>
          <a:xfrm>
            <a:off x="2036189" y="5432070"/>
            <a:ext cx="3091992" cy="246221"/>
          </a:xfrm>
          <a:prstGeom prst="rect">
            <a:avLst/>
          </a:prstGeom>
          <a:noFill/>
        </p:spPr>
        <p:txBody>
          <a:bodyPr wrap="square" rtlCol="0">
            <a:spAutoFit/>
          </a:bodyPr>
          <a:lstStyle/>
          <a:p>
            <a:pPr algn="ctr"/>
            <a:r>
              <a:rPr lang="en-US" sz="1000" i="1" dirty="0"/>
              <a:t>Dynamic Row Adding</a:t>
            </a:r>
            <a:endParaRPr lang="en-SG" sz="1000" i="1" dirty="0"/>
          </a:p>
        </p:txBody>
      </p:sp>
      <p:sp>
        <p:nvSpPr>
          <p:cNvPr id="8" name="TextBox 7">
            <a:extLst>
              <a:ext uri="{FF2B5EF4-FFF2-40B4-BE49-F238E27FC236}">
                <a16:creationId xmlns:a16="http://schemas.microsoft.com/office/drawing/2014/main" id="{240169B9-B1FA-411D-A6E2-C8C1D8D57757}"/>
              </a:ext>
            </a:extLst>
          </p:cNvPr>
          <p:cNvSpPr txBox="1"/>
          <p:nvPr/>
        </p:nvSpPr>
        <p:spPr>
          <a:xfrm>
            <a:off x="7555712" y="5382699"/>
            <a:ext cx="3091992" cy="246221"/>
          </a:xfrm>
          <a:prstGeom prst="rect">
            <a:avLst/>
          </a:prstGeom>
          <a:noFill/>
        </p:spPr>
        <p:txBody>
          <a:bodyPr wrap="square" rtlCol="0">
            <a:spAutoFit/>
          </a:bodyPr>
          <a:lstStyle/>
          <a:p>
            <a:pPr algn="ctr"/>
            <a:r>
              <a:rPr lang="en-US" sz="1000" i="1" dirty="0"/>
              <a:t>Popup Editable Fields</a:t>
            </a:r>
            <a:endParaRPr lang="en-SG" sz="1000" i="1" dirty="0"/>
          </a:p>
        </p:txBody>
      </p:sp>
      <p:pic>
        <p:nvPicPr>
          <p:cNvPr id="11" name="Picture 10">
            <a:extLst>
              <a:ext uri="{FF2B5EF4-FFF2-40B4-BE49-F238E27FC236}">
                <a16:creationId xmlns:a16="http://schemas.microsoft.com/office/drawing/2014/main" id="{FE4C2F49-8874-4ADC-85CF-7E756D8EEAE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477" y="3908843"/>
            <a:ext cx="5016523" cy="1473858"/>
          </a:xfrm>
          <a:prstGeom prst="rect">
            <a:avLst/>
          </a:prstGeom>
          <a:noFill/>
          <a:ln>
            <a:noFill/>
          </a:ln>
        </p:spPr>
      </p:pic>
      <p:pic>
        <p:nvPicPr>
          <p:cNvPr id="12" name="Picture 11">
            <a:extLst>
              <a:ext uri="{FF2B5EF4-FFF2-40B4-BE49-F238E27FC236}">
                <a16:creationId xmlns:a16="http://schemas.microsoft.com/office/drawing/2014/main" id="{94813187-9CFA-4B71-8F2D-CD9B9F979B6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0596" y="3908842"/>
            <a:ext cx="5016522" cy="1473857"/>
          </a:xfrm>
          <a:prstGeom prst="rect">
            <a:avLst/>
          </a:prstGeom>
          <a:noFill/>
          <a:ln>
            <a:noFill/>
          </a:ln>
        </p:spPr>
      </p:pic>
    </p:spTree>
    <p:extLst>
      <p:ext uri="{BB962C8B-B14F-4D97-AF65-F5344CB8AC3E}">
        <p14:creationId xmlns:p14="http://schemas.microsoft.com/office/powerpoint/2010/main" val="8603447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76DB00-06A7-42DA-93E0-6AAD5C45BA37}"/>
              </a:ext>
            </a:extLst>
          </p:cNvPr>
          <p:cNvSpPr/>
          <p:nvPr/>
        </p:nvSpPr>
        <p:spPr>
          <a:xfrm>
            <a:off x="386496" y="403645"/>
            <a:ext cx="8323868" cy="104170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extBox 2">
            <a:extLst>
              <a:ext uri="{FF2B5EF4-FFF2-40B4-BE49-F238E27FC236}">
                <a16:creationId xmlns:a16="http://schemas.microsoft.com/office/drawing/2014/main" id="{EDBF47A0-FEC9-4A1E-A219-F9A480EB2463}"/>
              </a:ext>
            </a:extLst>
          </p:cNvPr>
          <p:cNvSpPr txBox="1"/>
          <p:nvPr/>
        </p:nvSpPr>
        <p:spPr>
          <a:xfrm>
            <a:off x="735288" y="429685"/>
            <a:ext cx="7975076" cy="1015663"/>
          </a:xfrm>
          <a:prstGeom prst="rect">
            <a:avLst/>
          </a:prstGeom>
          <a:noFill/>
        </p:spPr>
        <p:txBody>
          <a:bodyPr wrap="square" rtlCol="0">
            <a:spAutoFit/>
          </a:bodyPr>
          <a:lstStyle/>
          <a:p>
            <a:r>
              <a:rPr lang="en-US" u="sng" dirty="0">
                <a:latin typeface="Bahnschrift" panose="020B0502040204020203" pitchFamily="34" charset="0"/>
              </a:rPr>
              <a:t>JSON</a:t>
            </a:r>
          </a:p>
          <a:p>
            <a:r>
              <a:rPr lang="en-US" sz="1400" dirty="0">
                <a:latin typeface="Bahnschrift" panose="020B0502040204020203" pitchFamily="34" charset="0"/>
              </a:rPr>
              <a:t>The team has chosen JSON to be the main form of data communication between front end and back end. The main reason being that JSON is lightweight and hence reduces the load on our server,  allowing the pages to load at a faster pace, enhancing user experiences. </a:t>
            </a:r>
            <a:endParaRPr lang="en-SG" sz="1600" dirty="0">
              <a:latin typeface="Bahnschrift" panose="020B0502040204020203" pitchFamily="34" charset="0"/>
            </a:endParaRPr>
          </a:p>
        </p:txBody>
      </p:sp>
      <p:sp>
        <p:nvSpPr>
          <p:cNvPr id="4" name="TextBox 3">
            <a:extLst>
              <a:ext uri="{FF2B5EF4-FFF2-40B4-BE49-F238E27FC236}">
                <a16:creationId xmlns:a16="http://schemas.microsoft.com/office/drawing/2014/main" id="{F3838D43-54C1-4340-A97C-04C93CBE1418}"/>
              </a:ext>
            </a:extLst>
          </p:cNvPr>
          <p:cNvSpPr txBox="1"/>
          <p:nvPr/>
        </p:nvSpPr>
        <p:spPr>
          <a:xfrm>
            <a:off x="2149311" y="4180256"/>
            <a:ext cx="3091992" cy="246221"/>
          </a:xfrm>
          <a:prstGeom prst="rect">
            <a:avLst/>
          </a:prstGeom>
          <a:noFill/>
        </p:spPr>
        <p:txBody>
          <a:bodyPr wrap="square" rtlCol="0">
            <a:spAutoFit/>
          </a:bodyPr>
          <a:lstStyle/>
          <a:p>
            <a:pPr algn="ctr"/>
            <a:r>
              <a:rPr lang="en-US" sz="1000" i="1" dirty="0"/>
              <a:t>Font End JSON Output</a:t>
            </a:r>
            <a:endParaRPr lang="en-SG" sz="1000" i="1" dirty="0"/>
          </a:p>
        </p:txBody>
      </p:sp>
      <p:sp>
        <p:nvSpPr>
          <p:cNvPr id="8" name="TextBox 7">
            <a:extLst>
              <a:ext uri="{FF2B5EF4-FFF2-40B4-BE49-F238E27FC236}">
                <a16:creationId xmlns:a16="http://schemas.microsoft.com/office/drawing/2014/main" id="{240169B9-B1FA-411D-A6E2-C8C1D8D57757}"/>
              </a:ext>
            </a:extLst>
          </p:cNvPr>
          <p:cNvSpPr txBox="1"/>
          <p:nvPr/>
        </p:nvSpPr>
        <p:spPr>
          <a:xfrm>
            <a:off x="7258493" y="4166644"/>
            <a:ext cx="3091992" cy="246221"/>
          </a:xfrm>
          <a:prstGeom prst="rect">
            <a:avLst/>
          </a:prstGeom>
          <a:noFill/>
        </p:spPr>
        <p:txBody>
          <a:bodyPr wrap="square" rtlCol="0">
            <a:spAutoFit/>
          </a:bodyPr>
          <a:lstStyle/>
          <a:p>
            <a:pPr algn="ctr"/>
            <a:r>
              <a:rPr lang="en-US" sz="1000" i="1" dirty="0"/>
              <a:t>Backend JSON Code</a:t>
            </a:r>
            <a:endParaRPr lang="en-SG" sz="1000" i="1" dirty="0"/>
          </a:p>
        </p:txBody>
      </p:sp>
      <p:pic>
        <p:nvPicPr>
          <p:cNvPr id="10" name="Picture 9">
            <a:extLst>
              <a:ext uri="{FF2B5EF4-FFF2-40B4-BE49-F238E27FC236}">
                <a16:creationId xmlns:a16="http://schemas.microsoft.com/office/drawing/2014/main" id="{BEE42664-1418-4663-9E6F-C7A490F5353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1493" y="1873461"/>
            <a:ext cx="5030771" cy="2293183"/>
          </a:xfrm>
          <a:prstGeom prst="rect">
            <a:avLst/>
          </a:prstGeom>
          <a:noFill/>
          <a:ln>
            <a:noFill/>
          </a:ln>
        </p:spPr>
      </p:pic>
      <p:pic>
        <p:nvPicPr>
          <p:cNvPr id="11" name="Picture 10">
            <a:extLst>
              <a:ext uri="{FF2B5EF4-FFF2-40B4-BE49-F238E27FC236}">
                <a16:creationId xmlns:a16="http://schemas.microsoft.com/office/drawing/2014/main" id="{AFF0EF2C-C35F-412E-8433-D52AE45BE7F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97" y="1873461"/>
            <a:ext cx="4675985" cy="2293183"/>
          </a:xfrm>
          <a:prstGeom prst="rect">
            <a:avLst/>
          </a:prstGeom>
          <a:noFill/>
          <a:ln>
            <a:noFill/>
          </a:ln>
        </p:spPr>
      </p:pic>
    </p:spTree>
    <p:extLst>
      <p:ext uri="{BB962C8B-B14F-4D97-AF65-F5344CB8AC3E}">
        <p14:creationId xmlns:p14="http://schemas.microsoft.com/office/powerpoint/2010/main" val="853790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0">
            <a:extLst>
              <a:ext uri="{FF2B5EF4-FFF2-40B4-BE49-F238E27FC236}">
                <a16:creationId xmlns:a16="http://schemas.microsoft.com/office/drawing/2014/main" id="{E02FBC83-C66F-4274-A7A0-F353B88BB0D7}"/>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056252" y="973112"/>
            <a:ext cx="1727976" cy="23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Rounded Corners 7">
            <a:extLst>
              <a:ext uri="{FF2B5EF4-FFF2-40B4-BE49-F238E27FC236}">
                <a16:creationId xmlns:a16="http://schemas.microsoft.com/office/drawing/2014/main" id="{F40FDFFF-0CAE-465F-B61D-7EDAB7082B89}"/>
              </a:ext>
            </a:extLst>
          </p:cNvPr>
          <p:cNvSpPr/>
          <p:nvPr/>
        </p:nvSpPr>
        <p:spPr>
          <a:xfrm>
            <a:off x="3307897" y="973112"/>
            <a:ext cx="760946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With 5 mods including FYP as well as two sports competitions has made me very pressed for time. However, it better taught me how to manage and plan my time. It has also taught me how to better work in a team, not to overpromise deadlines for example. </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Through this project I have also improved my coding proficiency and expanded my knowledge on languages.</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-Shawn</a:t>
            </a:r>
            <a:endParaRPr lang="en-SG" sz="1400" dirty="0">
              <a:solidFill>
                <a:schemeClr val="tx1"/>
              </a:solidFill>
              <a:latin typeface="Bahnschrift" panose="020B0502040204020203" pitchFamily="34" charset="0"/>
            </a:endParaRPr>
          </a:p>
        </p:txBody>
      </p:sp>
      <p:pic>
        <p:nvPicPr>
          <p:cNvPr id="9" name="Picture Placeholder 8">
            <a:extLst>
              <a:ext uri="{FF2B5EF4-FFF2-40B4-BE49-F238E27FC236}">
                <a16:creationId xmlns:a16="http://schemas.microsoft.com/office/drawing/2014/main" id="{E9D44DB0-829E-4801-9139-B95924CD1841}"/>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9118727" y="3983802"/>
            <a:ext cx="179863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Rounded Corners 9">
            <a:extLst>
              <a:ext uri="{FF2B5EF4-FFF2-40B4-BE49-F238E27FC236}">
                <a16:creationId xmlns:a16="http://schemas.microsoft.com/office/drawing/2014/main" id="{6F786FEA-56D0-46A1-BD7C-2637B2FB6DA1}"/>
              </a:ext>
            </a:extLst>
          </p:cNvPr>
          <p:cNvSpPr/>
          <p:nvPr/>
        </p:nvSpPr>
        <p:spPr>
          <a:xfrm>
            <a:off x="1056254" y="3983801"/>
            <a:ext cx="7536069"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The role of the Project Manager has made me </a:t>
            </a:r>
            <a:r>
              <a:rPr lang="en-US" sz="1200" dirty="0" err="1">
                <a:solidFill>
                  <a:schemeClr val="tx1"/>
                </a:solidFill>
                <a:latin typeface="Bahnschrift" panose="020B0502040204020203" pitchFamily="34" charset="0"/>
              </a:rPr>
              <a:t>realise</a:t>
            </a:r>
            <a:r>
              <a:rPr lang="en-US" sz="1200" dirty="0">
                <a:solidFill>
                  <a:schemeClr val="tx1"/>
                </a:solidFill>
                <a:latin typeface="Bahnschrift" panose="020B0502040204020203" pitchFamily="34" charset="0"/>
              </a:rPr>
              <a:t> my shortcomings with regards to time management and leadership. I recognized that there are times when the PM has to be firm with her decisions and there are times when the PM has to be flexible with her choices. For me, this ability to make the right call is being honed over the course of this project. </a:t>
            </a:r>
          </a:p>
          <a:p>
            <a:endParaRPr lang="en-US" sz="1200" dirty="0">
              <a:solidFill>
                <a:schemeClr val="tx1"/>
              </a:solidFill>
              <a:latin typeface="Bahnschrift" panose="020B0502040204020203" pitchFamily="34" charset="0"/>
            </a:endParaRPr>
          </a:p>
          <a:p>
            <a:r>
              <a:rPr lang="en-US" sz="1200" dirty="0">
                <a:solidFill>
                  <a:schemeClr val="tx1"/>
                </a:solidFill>
                <a:latin typeface="Bahnschrift" panose="020B0502040204020203" pitchFamily="34" charset="0"/>
              </a:rPr>
              <a:t>In addition, I am responsible for liaising with the clients and while I was communicating our ideas across to them, I </a:t>
            </a:r>
            <a:r>
              <a:rPr lang="en-US" sz="1200" dirty="0" err="1">
                <a:solidFill>
                  <a:schemeClr val="tx1"/>
                </a:solidFill>
                <a:latin typeface="Bahnschrift" panose="020B0502040204020203" pitchFamily="34" charset="0"/>
              </a:rPr>
              <a:t>realise</a:t>
            </a:r>
            <a:r>
              <a:rPr lang="en-US" sz="1200" dirty="0">
                <a:solidFill>
                  <a:schemeClr val="tx1"/>
                </a:solidFill>
                <a:latin typeface="Bahnschrift" panose="020B0502040204020203" pitchFamily="34" charset="0"/>
              </a:rPr>
              <a:t> the difficulty of expressing myself to them properly. As the time passes by, I got more used to explaining in a way that they could understand and hence I feel that this project has definitely honed my communication skills. </a:t>
            </a:r>
          </a:p>
          <a:p>
            <a:pPr algn="ctr"/>
            <a:endParaRPr lang="en-US" sz="1200" dirty="0">
              <a:solidFill>
                <a:schemeClr val="tx1"/>
              </a:solidFill>
              <a:latin typeface="Bahnschrift" panose="020B0502040204020203" pitchFamily="34" charset="0"/>
            </a:endParaRPr>
          </a:p>
          <a:p>
            <a:r>
              <a:rPr lang="en-US" sz="1200" dirty="0">
                <a:solidFill>
                  <a:schemeClr val="tx1"/>
                </a:solidFill>
                <a:latin typeface="Bahnschrift" panose="020B0502040204020203" pitchFamily="34" charset="0"/>
              </a:rPr>
              <a:t>-Hui Xin</a:t>
            </a:r>
            <a:endParaRPr lang="en-SG" sz="1200" dirty="0">
              <a:solidFill>
                <a:schemeClr val="tx1"/>
              </a:solidFill>
              <a:latin typeface="Bahnschrift" panose="020B0502040204020203" pitchFamily="34" charset="0"/>
            </a:endParaRPr>
          </a:p>
        </p:txBody>
      </p:sp>
      <p:sp>
        <p:nvSpPr>
          <p:cNvPr id="12" name="TextBox 11">
            <a:extLst>
              <a:ext uri="{FF2B5EF4-FFF2-40B4-BE49-F238E27FC236}">
                <a16:creationId xmlns:a16="http://schemas.microsoft.com/office/drawing/2014/main" id="{A16D6E2B-0136-4EA7-B8E2-B851B4450F40}"/>
              </a:ext>
            </a:extLst>
          </p:cNvPr>
          <p:cNvSpPr txBox="1"/>
          <p:nvPr/>
        </p:nvSpPr>
        <p:spPr>
          <a:xfrm>
            <a:off x="1227056" y="274296"/>
            <a:ext cx="3710704" cy="400110"/>
          </a:xfrm>
          <a:prstGeom prst="rect">
            <a:avLst/>
          </a:prstGeom>
          <a:noFill/>
        </p:spPr>
        <p:txBody>
          <a:bodyPr wrap="square" rtlCol="0">
            <a:spAutoFit/>
          </a:bodyPr>
          <a:lstStyle/>
          <a:p>
            <a:r>
              <a:rPr lang="en-US" sz="2000" b="1" u="sng" dirty="0">
                <a:latin typeface="Bahnschrift" panose="020B0502040204020203" pitchFamily="34" charset="0"/>
              </a:rPr>
              <a:t>Learning Outcomes</a:t>
            </a:r>
            <a:endParaRPr lang="en-SG" sz="2000" b="1" u="sng" dirty="0">
              <a:latin typeface="Bahnschrift" panose="020B0502040204020203" pitchFamily="34" charset="0"/>
            </a:endParaRPr>
          </a:p>
        </p:txBody>
      </p:sp>
    </p:spTree>
    <p:extLst>
      <p:ext uri="{BB962C8B-B14F-4D97-AF65-F5344CB8AC3E}">
        <p14:creationId xmlns:p14="http://schemas.microsoft.com/office/powerpoint/2010/main" val="41354505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B6209E8-67D9-420D-B6C6-B28CDC90FA07}"/>
              </a:ext>
            </a:extLst>
          </p:cNvPr>
          <p:cNvSpPr/>
          <p:nvPr/>
        </p:nvSpPr>
        <p:spPr>
          <a:xfrm>
            <a:off x="3307896" y="866782"/>
            <a:ext cx="7383452"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As the Lead Front End Developer, I was responsible for designing and implementing an interface that is comfortable for the users, especially considering that our clients are not for sophisticated designs but rather simplicity and practicality. While at times I might have felt that a particular implementation is better, the clients might have other thoughts and that was when I realized that I am not totally placing myself in their shoes. This was a valuable learning experience for me as a Front End Developer</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-Moh </a:t>
            </a:r>
            <a:r>
              <a:rPr lang="en-US" sz="1400" dirty="0" err="1">
                <a:solidFill>
                  <a:schemeClr val="tx1"/>
                </a:solidFill>
                <a:latin typeface="Bahnschrift" panose="020B0502040204020203" pitchFamily="34" charset="0"/>
              </a:rPr>
              <a:t>Moh</a:t>
            </a:r>
            <a:endParaRPr lang="en-SG" sz="1400" dirty="0">
              <a:solidFill>
                <a:schemeClr val="tx1"/>
              </a:solidFill>
              <a:latin typeface="Bahnschrift" panose="020B0502040204020203" pitchFamily="34" charset="0"/>
            </a:endParaRPr>
          </a:p>
        </p:txBody>
      </p:sp>
      <p:sp>
        <p:nvSpPr>
          <p:cNvPr id="5" name="Rectangle: Rounded Corners 4">
            <a:extLst>
              <a:ext uri="{FF2B5EF4-FFF2-40B4-BE49-F238E27FC236}">
                <a16:creationId xmlns:a16="http://schemas.microsoft.com/office/drawing/2014/main" id="{1D0001A8-49EB-4B25-83EB-83CEC54AE909}"/>
              </a:ext>
            </a:extLst>
          </p:cNvPr>
          <p:cNvSpPr/>
          <p:nvPr/>
        </p:nvSpPr>
        <p:spPr>
          <a:xfrm>
            <a:off x="1157288" y="3877471"/>
            <a:ext cx="7435034"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As a Back End Developer, I work a lot with coding logic and technical implementations. Certain frameworks or libraries are foreign to me and I have to </a:t>
            </a:r>
            <a:r>
              <a:rPr lang="en-US" sz="1400" dirty="0" err="1">
                <a:solidFill>
                  <a:schemeClr val="tx1"/>
                </a:solidFill>
                <a:latin typeface="Bahnschrift" panose="020B0502040204020203" pitchFamily="34" charset="0"/>
              </a:rPr>
              <a:t>familarise</a:t>
            </a:r>
            <a:r>
              <a:rPr lang="en-US" sz="1400" dirty="0">
                <a:solidFill>
                  <a:schemeClr val="tx1"/>
                </a:solidFill>
                <a:latin typeface="Bahnschrift" panose="020B0502040204020203" pitchFamily="34" charset="0"/>
              </a:rPr>
              <a:t> myself with those technical tools in the shortest time possible due to our tight schedule. Hence, consistent learning throughout development and time management became my key takeaways from this project, aside from all the new technical knowledge.</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a:t>
            </a:r>
            <a:r>
              <a:rPr lang="en-US" sz="1400" dirty="0" err="1">
                <a:solidFill>
                  <a:schemeClr val="tx1"/>
                </a:solidFill>
                <a:latin typeface="Bahnschrift" panose="020B0502040204020203" pitchFamily="34" charset="0"/>
              </a:rPr>
              <a:t>Deyu</a:t>
            </a:r>
            <a:endParaRPr lang="en-SG" sz="1400" dirty="0">
              <a:solidFill>
                <a:schemeClr val="tx1"/>
              </a:solidFill>
              <a:latin typeface="Bahnschrift" panose="020B0502040204020203" pitchFamily="34" charset="0"/>
            </a:endParaRPr>
          </a:p>
        </p:txBody>
      </p:sp>
      <p:pic>
        <p:nvPicPr>
          <p:cNvPr id="6" name="Picture Placeholder 12">
            <a:extLst>
              <a:ext uri="{FF2B5EF4-FFF2-40B4-BE49-F238E27FC236}">
                <a16:creationId xmlns:a16="http://schemas.microsoft.com/office/drawing/2014/main" id="{E4C45D46-09F0-4B24-938E-CBE21563FE6B}"/>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157290" y="866809"/>
            <a:ext cx="1800225"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3">
            <a:extLst>
              <a:ext uri="{FF2B5EF4-FFF2-40B4-BE49-F238E27FC236}">
                <a16:creationId xmlns:a16="http://schemas.microsoft.com/office/drawing/2014/main" id="{4334AD4C-5695-439F-BE72-4AF3B39E10EF}"/>
              </a:ext>
            </a:extLst>
          </p:cNvPr>
          <p:cNvPicPr>
            <a:picLocks noChangeAspect="1"/>
          </p:cNvPicPr>
          <p:nvPr/>
        </p:nvPicPr>
        <p:blipFill>
          <a:blip r:embed="rId3" cstate="print">
            <a:extLst>
              <a:ext uri="{28A0092B-C50C-407E-A947-70E740481C1C}">
                <a14:useLocalDpi xmlns:a14="http://schemas.microsoft.com/office/drawing/2010/main" val="0"/>
              </a:ext>
            </a:extLst>
          </a:blip>
          <a:srcRect t="1257" b="1257"/>
          <a:stretch>
            <a:fillRect/>
          </a:stretch>
        </p:blipFill>
        <p:spPr>
          <a:xfrm>
            <a:off x="8963156" y="3877470"/>
            <a:ext cx="1728192"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5357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00F448B-B461-495D-A453-37073F889998}"/>
              </a:ext>
            </a:extLst>
          </p:cNvPr>
          <p:cNvSpPr/>
          <p:nvPr/>
        </p:nvSpPr>
        <p:spPr>
          <a:xfrm>
            <a:off x="3307897" y="845516"/>
            <a:ext cx="750994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I have gained experience in understanding and implementing the system based on client's requirement. Most importantly, I was able to learn from experience on working with clients and produce a system that is being use by a real clients.</a:t>
            </a:r>
          </a:p>
          <a:p>
            <a:r>
              <a:rPr lang="en-US" sz="1400" dirty="0">
                <a:solidFill>
                  <a:schemeClr val="tx1"/>
                </a:solidFill>
                <a:latin typeface="Bahnschrift" panose="020B0502040204020203" pitchFamily="34" charset="0"/>
              </a:rPr>
              <a:t>Besides, as a member of the team, I hope to learn to work as a team, and gain knowledge from the rest of the team while I also share the knowledge I have.</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-Riana</a:t>
            </a:r>
            <a:endParaRPr lang="en-SG" sz="1400" dirty="0">
              <a:solidFill>
                <a:schemeClr val="tx1"/>
              </a:solidFill>
              <a:latin typeface="Bahnschrift" panose="020B0502040204020203" pitchFamily="34" charset="0"/>
            </a:endParaRPr>
          </a:p>
        </p:txBody>
      </p:sp>
      <p:sp>
        <p:nvSpPr>
          <p:cNvPr id="5" name="Rectangle: Rounded Corners 4">
            <a:extLst>
              <a:ext uri="{FF2B5EF4-FFF2-40B4-BE49-F238E27FC236}">
                <a16:creationId xmlns:a16="http://schemas.microsoft.com/office/drawing/2014/main" id="{211D432C-FED4-46C4-8D89-BAB257041E76}"/>
              </a:ext>
            </a:extLst>
          </p:cNvPr>
          <p:cNvSpPr/>
          <p:nvPr/>
        </p:nvSpPr>
        <p:spPr>
          <a:xfrm>
            <a:off x="1020922" y="3856205"/>
            <a:ext cx="7571400"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I have built on my critical-thinking capability. After meeting the clients, we need to understand client's current business problems so that we can propose solutions that fulfil their real needs. </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I have also learnt the importance of planning. Especially when I was having internship which occupant most of my time. Hence the ability to plan properly to complete the tasks assigned to me was extremely important.</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-Zang Yu</a:t>
            </a:r>
            <a:endParaRPr lang="en-SG" sz="1400" dirty="0">
              <a:solidFill>
                <a:schemeClr val="tx1"/>
              </a:solidFill>
              <a:latin typeface="Bahnschrift" panose="020B0502040204020203" pitchFamily="34" charset="0"/>
            </a:endParaRPr>
          </a:p>
        </p:txBody>
      </p:sp>
      <p:pic>
        <p:nvPicPr>
          <p:cNvPr id="6" name="Picture Placeholder 14">
            <a:extLst>
              <a:ext uri="{FF2B5EF4-FFF2-40B4-BE49-F238E27FC236}">
                <a16:creationId xmlns:a16="http://schemas.microsoft.com/office/drawing/2014/main" id="{D06E85BB-8404-4A3C-940C-993A9FF7FB8A}"/>
              </a:ext>
            </a:extLst>
          </p:cNvPr>
          <p:cNvPicPr>
            <a:picLocks noChangeAspect="1"/>
          </p:cNvPicPr>
          <p:nvPr/>
        </p:nvPicPr>
        <p:blipFill>
          <a:blip r:embed="rId2" cstate="print">
            <a:extLst>
              <a:ext uri="{28A0092B-C50C-407E-A947-70E740481C1C}">
                <a14:useLocalDpi xmlns:a14="http://schemas.microsoft.com/office/drawing/2010/main" val="0"/>
              </a:ext>
            </a:extLst>
          </a:blip>
          <a:srcRect l="11567" r="11567"/>
          <a:stretch>
            <a:fillRect/>
          </a:stretch>
        </p:blipFill>
        <p:spPr>
          <a:xfrm>
            <a:off x="1020923" y="845543"/>
            <a:ext cx="1798637"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5">
            <a:extLst>
              <a:ext uri="{FF2B5EF4-FFF2-40B4-BE49-F238E27FC236}">
                <a16:creationId xmlns:a16="http://schemas.microsoft.com/office/drawing/2014/main" id="{8ED980D2-4FA6-4EDA-ACD1-44F34DE3F4FD}"/>
              </a:ext>
            </a:extLst>
          </p:cNvPr>
          <p:cNvPicPr>
            <a:picLocks noChangeAspect="1"/>
          </p:cNvPicPr>
          <p:nvPr/>
        </p:nvPicPr>
        <p:blipFill>
          <a:blip r:embed="rId3" cstate="print">
            <a:extLst>
              <a:ext uri="{28A0092B-C50C-407E-A947-70E740481C1C}">
                <a14:useLocalDpi xmlns:a14="http://schemas.microsoft.com/office/drawing/2010/main" val="0"/>
              </a:ext>
            </a:extLst>
          </a:blip>
          <a:srcRect t="1214" b="1214"/>
          <a:stretch>
            <a:fillRect/>
          </a:stretch>
        </p:blipFill>
        <p:spPr>
          <a:xfrm>
            <a:off x="9091177" y="3856205"/>
            <a:ext cx="1726668"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40927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2F745E-E633-4150-85E7-7787E86073A6}"/>
              </a:ext>
            </a:extLst>
          </p:cNvPr>
          <p:cNvSpPr txBox="1"/>
          <p:nvPr/>
        </p:nvSpPr>
        <p:spPr>
          <a:xfrm>
            <a:off x="4793014" y="482010"/>
            <a:ext cx="2605971"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Pilot Testing</a:t>
            </a:r>
            <a:endParaRPr lang="en-SG" sz="3200" b="1" dirty="0">
              <a:solidFill>
                <a:schemeClr val="bg2">
                  <a:lumMod val="25000"/>
                </a:schemeClr>
              </a:solidFill>
              <a:latin typeface="Matura MT Script Capitals" panose="03020802060602070202" pitchFamily="66" charset="0"/>
            </a:endParaRPr>
          </a:p>
        </p:txBody>
      </p:sp>
      <p:sp>
        <p:nvSpPr>
          <p:cNvPr id="3" name="Rectangle 2">
            <a:extLst>
              <a:ext uri="{FF2B5EF4-FFF2-40B4-BE49-F238E27FC236}">
                <a16:creationId xmlns:a16="http://schemas.microsoft.com/office/drawing/2014/main" id="{331033AD-EC23-451F-B91C-CB66B7EAAF8D}"/>
              </a:ext>
            </a:extLst>
          </p:cNvPr>
          <p:cNvSpPr/>
          <p:nvPr/>
        </p:nvSpPr>
        <p:spPr>
          <a:xfrm>
            <a:off x="1078991" y="1205216"/>
            <a:ext cx="5359516"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Bahnschrift" panose="020B0502040204020203" pitchFamily="34" charset="0"/>
              </a:rPr>
              <a:t>Branch Involved:</a:t>
            </a:r>
            <a:r>
              <a:rPr lang="en-US" sz="1600" dirty="0">
                <a:solidFill>
                  <a:schemeClr val="tx1"/>
                </a:solidFill>
                <a:latin typeface="Bahnschrift" panose="020B0502040204020203" pitchFamily="34" charset="0"/>
              </a:rPr>
              <a:t> Stepping Stones Learning Centre, Bukit </a:t>
            </a:r>
          </a:p>
          <a:p>
            <a:r>
              <a:rPr lang="en-US" sz="1600" dirty="0">
                <a:solidFill>
                  <a:schemeClr val="tx1"/>
                </a:solidFill>
                <a:latin typeface="Bahnschrift" panose="020B0502040204020203" pitchFamily="34" charset="0"/>
              </a:rPr>
              <a:t>                                            Panjang Branch</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Period: </a:t>
            </a:r>
            <a:r>
              <a:rPr lang="en-US" sz="1600" dirty="0">
                <a:solidFill>
                  <a:schemeClr val="tx1"/>
                </a:solidFill>
                <a:latin typeface="Bahnschrift" panose="020B0502040204020203" pitchFamily="34" charset="0"/>
              </a:rPr>
              <a:t>29 October 2018 – 27 November 2018</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Participants: </a:t>
            </a:r>
            <a:r>
              <a:rPr lang="en-US" sz="1600" dirty="0">
                <a:solidFill>
                  <a:schemeClr val="tx1"/>
                </a:solidFill>
                <a:latin typeface="Bahnschrift" panose="020B0502040204020203" pitchFamily="34" charset="0"/>
              </a:rPr>
              <a:t>3 Branch Admins, 4 Tutors, 61 Students and  </a:t>
            </a:r>
          </a:p>
          <a:p>
            <a:r>
              <a:rPr lang="en-US" sz="1600" dirty="0">
                <a:solidFill>
                  <a:schemeClr val="tx1"/>
                </a:solidFill>
                <a:latin typeface="Bahnschrift" panose="020B0502040204020203" pitchFamily="34" charset="0"/>
              </a:rPr>
              <a:t>                                 17 Classes </a:t>
            </a:r>
            <a:endParaRPr lang="en-SG" sz="1600" dirty="0">
              <a:solidFill>
                <a:schemeClr val="tx1"/>
              </a:solidFill>
              <a:latin typeface="Bahnschrift" panose="020B0502040204020203" pitchFamily="34" charset="0"/>
            </a:endParaRPr>
          </a:p>
        </p:txBody>
      </p:sp>
      <p:sp>
        <p:nvSpPr>
          <p:cNvPr id="4" name="Rectangle 3">
            <a:extLst>
              <a:ext uri="{FF2B5EF4-FFF2-40B4-BE49-F238E27FC236}">
                <a16:creationId xmlns:a16="http://schemas.microsoft.com/office/drawing/2014/main" id="{EDD037FA-8AC4-4D72-8A8A-3D65A5F895F5}"/>
              </a:ext>
            </a:extLst>
          </p:cNvPr>
          <p:cNvSpPr/>
          <p:nvPr/>
        </p:nvSpPr>
        <p:spPr>
          <a:xfrm>
            <a:off x="6559297" y="1205216"/>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Bahnschrift" panose="020B0502040204020203" pitchFamily="34" charset="0"/>
              </a:rPr>
              <a:t>Purpose: </a:t>
            </a:r>
            <a:r>
              <a:rPr lang="en-US" dirty="0">
                <a:solidFill>
                  <a:schemeClr val="tx1"/>
                </a:solidFill>
                <a:latin typeface="Bahnschrift" panose="020B0502040204020203" pitchFamily="34" charset="0"/>
              </a:rPr>
              <a:t>To evaluate feasibility, time, cost, </a:t>
            </a:r>
          </a:p>
          <a:p>
            <a:r>
              <a:rPr lang="en-US" dirty="0">
                <a:solidFill>
                  <a:schemeClr val="tx1"/>
                </a:solidFill>
                <a:latin typeface="Bahnschrift" panose="020B0502040204020203" pitchFamily="34" charset="0"/>
              </a:rPr>
              <a:t>                        adverse events, and improve </a:t>
            </a:r>
          </a:p>
          <a:p>
            <a:r>
              <a:rPr lang="en-US" dirty="0">
                <a:solidFill>
                  <a:schemeClr val="tx1"/>
                </a:solidFill>
                <a:latin typeface="Bahnschrift" panose="020B0502040204020203" pitchFamily="34" charset="0"/>
              </a:rPr>
              <a:t>                        upon the study design prior to </a:t>
            </a:r>
          </a:p>
          <a:p>
            <a:r>
              <a:rPr lang="en-US" dirty="0">
                <a:solidFill>
                  <a:schemeClr val="tx1"/>
                </a:solidFill>
                <a:latin typeface="Bahnschrift" panose="020B0502040204020203" pitchFamily="34" charset="0"/>
              </a:rPr>
              <a:t>                        adopting the full Portal</a:t>
            </a:r>
            <a:endParaRPr lang="en-SG" dirty="0">
              <a:solidFill>
                <a:schemeClr val="tx1"/>
              </a:solidFill>
              <a:latin typeface="Bahnschrift" panose="020B0502040204020203" pitchFamily="34" charset="0"/>
            </a:endParaRPr>
          </a:p>
        </p:txBody>
      </p:sp>
      <p:sp>
        <p:nvSpPr>
          <p:cNvPr id="5" name="Rectangle 4">
            <a:extLst>
              <a:ext uri="{FF2B5EF4-FFF2-40B4-BE49-F238E27FC236}">
                <a16:creationId xmlns:a16="http://schemas.microsoft.com/office/drawing/2014/main" id="{FEE89EF0-064C-4FEF-A77E-F4D9E6CBBC13}"/>
              </a:ext>
            </a:extLst>
          </p:cNvPr>
          <p:cNvSpPr/>
          <p:nvPr/>
        </p:nvSpPr>
        <p:spPr>
          <a:xfrm>
            <a:off x="3819143" y="3473209"/>
            <a:ext cx="4553712" cy="131560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Attendance Taking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Grades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Scheduling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Admin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Accounts Module</a:t>
            </a:r>
          </a:p>
        </p:txBody>
      </p:sp>
    </p:spTree>
    <p:extLst>
      <p:ext uri="{BB962C8B-B14F-4D97-AF65-F5344CB8AC3E}">
        <p14:creationId xmlns:p14="http://schemas.microsoft.com/office/powerpoint/2010/main" val="10545019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722FA1B0-B462-4E0F-AC18-56F6691CF75F}"/>
              </a:ext>
            </a:extLst>
          </p:cNvPr>
          <p:cNvSpPr/>
          <p:nvPr/>
        </p:nvSpPr>
        <p:spPr>
          <a:xfrm>
            <a:off x="1508289" y="1630837"/>
            <a:ext cx="3327662" cy="424206"/>
          </a:xfrm>
          <a:prstGeom prst="round2Same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panose="020B0502040204020203" pitchFamily="34" charset="0"/>
              </a:rPr>
              <a:t>Feedbacks</a:t>
            </a:r>
            <a:endParaRPr lang="en-SG" dirty="0">
              <a:solidFill>
                <a:schemeClr val="tx1"/>
              </a:solidFill>
              <a:latin typeface="Bahnschrift" panose="020B0502040204020203" pitchFamily="34" charset="0"/>
            </a:endParaRPr>
          </a:p>
        </p:txBody>
      </p:sp>
      <p:sp>
        <p:nvSpPr>
          <p:cNvPr id="15" name="Rectangle: Top Corners Rounded 14">
            <a:extLst>
              <a:ext uri="{FF2B5EF4-FFF2-40B4-BE49-F238E27FC236}">
                <a16:creationId xmlns:a16="http://schemas.microsoft.com/office/drawing/2014/main" id="{10762BD3-E389-4DB8-9749-7272C5614FCC}"/>
              </a:ext>
            </a:extLst>
          </p:cNvPr>
          <p:cNvSpPr/>
          <p:nvPr/>
        </p:nvSpPr>
        <p:spPr>
          <a:xfrm>
            <a:off x="4978924" y="1630837"/>
            <a:ext cx="5550816" cy="424206"/>
          </a:xfrm>
          <a:prstGeom prst="round2Same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panose="020B0502040204020203" pitchFamily="34" charset="0"/>
              </a:rPr>
              <a:t>Rectifications</a:t>
            </a:r>
            <a:endParaRPr lang="en-SG" dirty="0">
              <a:solidFill>
                <a:schemeClr val="tx1"/>
              </a:solidFill>
              <a:latin typeface="Bahnschrift" panose="020B0502040204020203" pitchFamily="34" charset="0"/>
            </a:endParaRPr>
          </a:p>
        </p:txBody>
      </p:sp>
      <p:sp>
        <p:nvSpPr>
          <p:cNvPr id="4" name="Rectangle 3">
            <a:extLst>
              <a:ext uri="{FF2B5EF4-FFF2-40B4-BE49-F238E27FC236}">
                <a16:creationId xmlns:a16="http://schemas.microsoft.com/office/drawing/2014/main" id="{C0232F7B-1788-4AAB-A5B2-8A421BF7D12D}"/>
              </a:ext>
            </a:extLst>
          </p:cNvPr>
          <p:cNvSpPr/>
          <p:nvPr/>
        </p:nvSpPr>
        <p:spPr>
          <a:xfrm>
            <a:off x="1508289" y="2187019"/>
            <a:ext cx="3327662" cy="1140644"/>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Certain classes consists of students of varying levels (</a:t>
            </a:r>
            <a:r>
              <a:rPr lang="en-US" sz="1400" dirty="0" err="1">
                <a:solidFill>
                  <a:schemeClr val="tx1"/>
                </a:solidFill>
                <a:latin typeface="Bahnschrift" panose="020B0502040204020203" pitchFamily="34" charset="0"/>
              </a:rPr>
              <a:t>E.g</a:t>
            </a:r>
            <a:r>
              <a:rPr lang="en-US" sz="1400" dirty="0">
                <a:solidFill>
                  <a:schemeClr val="tx1"/>
                </a:solidFill>
                <a:latin typeface="Bahnschrift" panose="020B0502040204020203" pitchFamily="34" charset="0"/>
              </a:rPr>
              <a:t> Sec 3 and Sec 4 English classes are combined) but the scheduling functionality does not cater to this.</a:t>
            </a:r>
            <a:endParaRPr lang="en-SG" sz="14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83536A2A-6BEF-4E0D-B797-5623AF2F7A3A}"/>
              </a:ext>
            </a:extLst>
          </p:cNvPr>
          <p:cNvSpPr/>
          <p:nvPr/>
        </p:nvSpPr>
        <p:spPr>
          <a:xfrm>
            <a:off x="4978923" y="2187019"/>
            <a:ext cx="5550815" cy="1140644"/>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We would be relooking at our business logic in order to account for this special case and restructure our interface</a:t>
            </a:r>
            <a:endParaRPr lang="en-SG" sz="14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4C697FEF-EADA-4184-9FD0-17703BDFE042}"/>
              </a:ext>
            </a:extLst>
          </p:cNvPr>
          <p:cNvSpPr/>
          <p:nvPr/>
        </p:nvSpPr>
        <p:spPr>
          <a:xfrm>
            <a:off x="1508289" y="3429000"/>
            <a:ext cx="3327662" cy="313441"/>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Unable to edit attendance once marked</a:t>
            </a:r>
          </a:p>
        </p:txBody>
      </p:sp>
      <p:sp>
        <p:nvSpPr>
          <p:cNvPr id="22" name="Rectangle 21">
            <a:extLst>
              <a:ext uri="{FF2B5EF4-FFF2-40B4-BE49-F238E27FC236}">
                <a16:creationId xmlns:a16="http://schemas.microsoft.com/office/drawing/2014/main" id="{242A37AF-D53A-4E0B-AC2C-77825DF7899C}"/>
              </a:ext>
            </a:extLst>
          </p:cNvPr>
          <p:cNvSpPr/>
          <p:nvPr/>
        </p:nvSpPr>
        <p:spPr>
          <a:xfrm>
            <a:off x="4978923" y="3429000"/>
            <a:ext cx="5550815" cy="313441"/>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Added absent and present to edit again</a:t>
            </a:r>
          </a:p>
        </p:txBody>
      </p:sp>
      <p:sp>
        <p:nvSpPr>
          <p:cNvPr id="23" name="Rectangle 22">
            <a:extLst>
              <a:ext uri="{FF2B5EF4-FFF2-40B4-BE49-F238E27FC236}">
                <a16:creationId xmlns:a16="http://schemas.microsoft.com/office/drawing/2014/main" id="{55BBE5FF-6180-4496-857A-FAB9EC9A44E3}"/>
              </a:ext>
            </a:extLst>
          </p:cNvPr>
          <p:cNvSpPr/>
          <p:nvPr/>
        </p:nvSpPr>
        <p:spPr>
          <a:xfrm>
            <a:off x="1508289" y="3845349"/>
            <a:ext cx="3327662" cy="443847"/>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Can’t enter additional detail field for student registration</a:t>
            </a:r>
          </a:p>
        </p:txBody>
      </p:sp>
      <p:sp>
        <p:nvSpPr>
          <p:cNvPr id="24" name="Rectangle 23">
            <a:extLst>
              <a:ext uri="{FF2B5EF4-FFF2-40B4-BE49-F238E27FC236}">
                <a16:creationId xmlns:a16="http://schemas.microsoft.com/office/drawing/2014/main" id="{CB02D2C7-5300-4F60-B6D8-C25B20E92452}"/>
              </a:ext>
            </a:extLst>
          </p:cNvPr>
          <p:cNvSpPr/>
          <p:nvPr/>
        </p:nvSpPr>
        <p:spPr>
          <a:xfrm>
            <a:off x="4978923" y="3845349"/>
            <a:ext cx="5550815" cy="443847"/>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Will be adding option fields and will only appear when the user want to add optional</a:t>
            </a:r>
          </a:p>
        </p:txBody>
      </p:sp>
      <p:sp>
        <p:nvSpPr>
          <p:cNvPr id="27" name="Rectangle 26">
            <a:extLst>
              <a:ext uri="{FF2B5EF4-FFF2-40B4-BE49-F238E27FC236}">
                <a16:creationId xmlns:a16="http://schemas.microsoft.com/office/drawing/2014/main" id="{B7EE7308-5EC7-45E9-83D9-557D0456B792}"/>
              </a:ext>
            </a:extLst>
          </p:cNvPr>
          <p:cNvSpPr/>
          <p:nvPr/>
        </p:nvSpPr>
        <p:spPr>
          <a:xfrm>
            <a:off x="1508289" y="4393675"/>
            <a:ext cx="3327662" cy="443847"/>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Tutor Account Creation emails are sending out the wrong usernames</a:t>
            </a:r>
            <a:endParaRPr lang="en-SG" sz="14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3EC59D34-3E5D-453F-B9A9-794CBC3B41C9}"/>
              </a:ext>
            </a:extLst>
          </p:cNvPr>
          <p:cNvSpPr/>
          <p:nvPr/>
        </p:nvSpPr>
        <p:spPr>
          <a:xfrm>
            <a:off x="4978923" y="4393675"/>
            <a:ext cx="5550815" cy="443847"/>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Have edited the information to be sent out in the email</a:t>
            </a:r>
          </a:p>
        </p:txBody>
      </p:sp>
    </p:spTree>
    <p:extLst>
      <p:ext uri="{BB962C8B-B14F-4D97-AF65-F5344CB8AC3E}">
        <p14:creationId xmlns:p14="http://schemas.microsoft.com/office/powerpoint/2010/main" val="2688530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Single Corner Rounded 25">
            <a:extLst>
              <a:ext uri="{FF2B5EF4-FFF2-40B4-BE49-F238E27FC236}">
                <a16:creationId xmlns:a16="http://schemas.microsoft.com/office/drawing/2014/main" id="{6469B3D4-EC7B-491B-9304-443E9F924457}"/>
              </a:ext>
            </a:extLst>
          </p:cNvPr>
          <p:cNvSpPr/>
          <p:nvPr/>
        </p:nvSpPr>
        <p:spPr>
          <a:xfrm>
            <a:off x="8485846" y="546752"/>
            <a:ext cx="3588468" cy="5505256"/>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Bahnschrift" panose="020B0502040204020203" pitchFamily="34" charset="0"/>
            </a:endParaRPr>
          </a:p>
        </p:txBody>
      </p:sp>
      <p:sp>
        <p:nvSpPr>
          <p:cNvPr id="27" name="Rectangle: Single Corner Rounded 26">
            <a:extLst>
              <a:ext uri="{FF2B5EF4-FFF2-40B4-BE49-F238E27FC236}">
                <a16:creationId xmlns:a16="http://schemas.microsoft.com/office/drawing/2014/main" id="{3A7E92F6-C665-4C86-A768-AE39067DAA4F}"/>
              </a:ext>
            </a:extLst>
          </p:cNvPr>
          <p:cNvSpPr/>
          <p:nvPr/>
        </p:nvSpPr>
        <p:spPr>
          <a:xfrm>
            <a:off x="6149875" y="546752"/>
            <a:ext cx="3588468" cy="5505256"/>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Bahnschrift" panose="020B0502040204020203" pitchFamily="34" charset="0"/>
            </a:endParaRPr>
          </a:p>
        </p:txBody>
      </p:sp>
      <p:sp>
        <p:nvSpPr>
          <p:cNvPr id="29" name="Rectangle: Single Corner Rounded 28">
            <a:extLst>
              <a:ext uri="{FF2B5EF4-FFF2-40B4-BE49-F238E27FC236}">
                <a16:creationId xmlns:a16="http://schemas.microsoft.com/office/drawing/2014/main" id="{67F97645-D43D-4233-91D9-31E43B43780A}"/>
              </a:ext>
            </a:extLst>
          </p:cNvPr>
          <p:cNvSpPr/>
          <p:nvPr/>
        </p:nvSpPr>
        <p:spPr>
          <a:xfrm>
            <a:off x="3720301" y="546752"/>
            <a:ext cx="3794581" cy="5505256"/>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Bahnschrift" panose="020B0502040204020203" pitchFamily="34" charset="0"/>
            </a:endParaRPr>
          </a:p>
        </p:txBody>
      </p:sp>
      <p:sp>
        <p:nvSpPr>
          <p:cNvPr id="30" name="Rectangle: Single Corner Rounded 29">
            <a:extLst>
              <a:ext uri="{FF2B5EF4-FFF2-40B4-BE49-F238E27FC236}">
                <a16:creationId xmlns:a16="http://schemas.microsoft.com/office/drawing/2014/main" id="{6BB668B8-F325-43FE-AD3E-1AFCB94B69F0}"/>
              </a:ext>
            </a:extLst>
          </p:cNvPr>
          <p:cNvSpPr/>
          <p:nvPr/>
        </p:nvSpPr>
        <p:spPr>
          <a:xfrm>
            <a:off x="117686" y="546752"/>
            <a:ext cx="5197167" cy="5505256"/>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Bahnschrift" panose="020B0502040204020203" pitchFamily="34" charset="0"/>
            </a:endParaRPr>
          </a:p>
        </p:txBody>
      </p:sp>
      <p:sp>
        <p:nvSpPr>
          <p:cNvPr id="51" name="Rectangle 50">
            <a:extLst>
              <a:ext uri="{FF2B5EF4-FFF2-40B4-BE49-F238E27FC236}">
                <a16:creationId xmlns:a16="http://schemas.microsoft.com/office/drawing/2014/main" id="{1D22B020-D292-4A9C-BB85-CEDBA21B55EB}"/>
              </a:ext>
            </a:extLst>
          </p:cNvPr>
          <p:cNvSpPr/>
          <p:nvPr/>
        </p:nvSpPr>
        <p:spPr>
          <a:xfrm>
            <a:off x="7514882" y="1064427"/>
            <a:ext cx="2223461" cy="4293483"/>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Search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Search Students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Search Tutors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Search Reports (By Month, By Year)</a:t>
            </a:r>
          </a:p>
          <a:p>
            <a:pPr marL="171442" indent="-171442">
              <a:buFont typeface="Arial" panose="020B0604020202020204" pitchFamily="34" charset="0"/>
              <a:buChar char="•"/>
            </a:pPr>
            <a:endParaRPr lang="en-US" sz="1300" b="1" dirty="0">
              <a:solidFill>
                <a:schemeClr val="bg2">
                  <a:lumMod val="25000"/>
                </a:schemeClr>
              </a:solidFill>
              <a:latin typeface="Bahnschrift" panose="020B0502040204020203" pitchFamily="34" charset="0"/>
            </a:endParaRPr>
          </a:p>
          <a:p>
            <a:r>
              <a:rPr lang="en-US" sz="1300" b="1" u="sng" dirty="0">
                <a:solidFill>
                  <a:schemeClr val="bg2">
                    <a:lumMod val="25000"/>
                  </a:schemeClr>
                </a:solidFill>
                <a:latin typeface="Bahnschrift" panose="020B0502040204020203" pitchFamily="34" charset="0"/>
              </a:rPr>
              <a:t>Dashboard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Summary of Financial Report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List of Late Payments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List of Classes which needs Replacement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Class Listing (With Class Sizes, Timings)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Weekly Lesson Schedule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No. of Students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No. of Classes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No. of Branches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No. of Tutors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List of Edited Lessons</a:t>
            </a:r>
          </a:p>
          <a:p>
            <a:endParaRPr lang="en-US" sz="1300" dirty="0">
              <a:solidFill>
                <a:schemeClr val="bg2">
                  <a:lumMod val="25000"/>
                </a:schemeClr>
              </a:solidFill>
              <a:latin typeface="Bahnschrift" panose="020B0502040204020203" pitchFamily="34" charset="0"/>
            </a:endParaRPr>
          </a:p>
        </p:txBody>
      </p:sp>
      <p:sp>
        <p:nvSpPr>
          <p:cNvPr id="49" name="Rectangle 48">
            <a:extLst>
              <a:ext uri="{FF2B5EF4-FFF2-40B4-BE49-F238E27FC236}">
                <a16:creationId xmlns:a16="http://schemas.microsoft.com/office/drawing/2014/main" id="{F8140357-3E79-4BBA-BBFB-7F435AEE669B}"/>
              </a:ext>
            </a:extLst>
          </p:cNvPr>
          <p:cNvSpPr/>
          <p:nvPr/>
        </p:nvSpPr>
        <p:spPr>
          <a:xfrm>
            <a:off x="5413986" y="1068362"/>
            <a:ext cx="2100896" cy="3893374"/>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Receipts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Pay Slip Generation</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Invoice Generation</a:t>
            </a:r>
          </a:p>
          <a:p>
            <a:pPr marL="171442" indent="-171442">
              <a:buFont typeface="Arial" panose="020B0604020202020204" pitchFamily="34" charset="0"/>
              <a:buChar char="•"/>
            </a:pPr>
            <a:endParaRPr lang="en-US" sz="1300" dirty="0">
              <a:solidFill>
                <a:schemeClr val="bg2">
                  <a:lumMod val="25000"/>
                </a:schemeClr>
              </a:solidFill>
              <a:latin typeface="Bahnschrift" panose="020B0502040204020203" pitchFamily="34" charset="0"/>
            </a:endParaRPr>
          </a:p>
          <a:p>
            <a:r>
              <a:rPr lang="en-US" sz="1300" b="1" u="sng" dirty="0">
                <a:solidFill>
                  <a:schemeClr val="bg2">
                    <a:lumMod val="25000"/>
                  </a:schemeClr>
                </a:solidFill>
                <a:latin typeface="Bahnschrift" panose="020B0502040204020203" pitchFamily="34" charset="0"/>
              </a:rPr>
              <a:t>Grades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Grades Modification</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Adding of Grades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Grades Viewing</a:t>
            </a:r>
          </a:p>
          <a:p>
            <a:pPr marL="171442" indent="-171442">
              <a:buFont typeface="Arial" panose="020B0604020202020204" pitchFamily="34" charset="0"/>
              <a:buChar char="•"/>
            </a:pPr>
            <a:endParaRPr lang="en-US" sz="1300" dirty="0">
              <a:solidFill>
                <a:schemeClr val="bg2">
                  <a:lumMod val="25000"/>
                </a:schemeClr>
              </a:solidFill>
              <a:latin typeface="Bahnschrift" panose="020B0502040204020203" pitchFamily="34" charset="0"/>
            </a:endParaRPr>
          </a:p>
          <a:p>
            <a:r>
              <a:rPr lang="en-US" sz="1300" b="1" u="sng" dirty="0">
                <a:solidFill>
                  <a:schemeClr val="bg2">
                    <a:lumMod val="25000"/>
                  </a:schemeClr>
                </a:solidFill>
                <a:latin typeface="Bahnschrift" panose="020B0502040204020203" pitchFamily="34" charset="0"/>
              </a:rPr>
              <a:t>Rewards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Creation of reward points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reward points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Reading of reward points</a:t>
            </a:r>
          </a:p>
          <a:p>
            <a:endParaRPr lang="en-US" sz="1300" dirty="0">
              <a:solidFill>
                <a:schemeClr val="bg2">
                  <a:lumMod val="25000"/>
                </a:schemeClr>
              </a:solidFill>
              <a:latin typeface="Bahnschrift" panose="020B0502040204020203" pitchFamily="34" charset="0"/>
            </a:endParaRPr>
          </a:p>
          <a:p>
            <a:endParaRPr lang="en-US" sz="1300" dirty="0">
              <a:solidFill>
                <a:schemeClr val="bg2">
                  <a:lumMod val="25000"/>
                </a:schemeClr>
              </a:solidFill>
              <a:latin typeface="Bahnschrift" panose="020B0502040204020203" pitchFamily="34" charset="0"/>
            </a:endParaRPr>
          </a:p>
          <a:p>
            <a:endParaRPr lang="en-US" sz="1300" dirty="0">
              <a:solidFill>
                <a:schemeClr val="bg2">
                  <a:lumMod val="25000"/>
                </a:schemeClr>
              </a:solidFill>
              <a:latin typeface="Bahnschrift" panose="020B0502040204020203" pitchFamily="34" charset="0"/>
            </a:endParaRPr>
          </a:p>
        </p:txBody>
      </p:sp>
      <p:sp>
        <p:nvSpPr>
          <p:cNvPr id="44" name="Rectangle 43">
            <a:extLst>
              <a:ext uri="{FF2B5EF4-FFF2-40B4-BE49-F238E27FC236}">
                <a16:creationId xmlns:a16="http://schemas.microsoft.com/office/drawing/2014/main" id="{1F71D45F-0357-4358-BC05-A722C2D73074}"/>
              </a:ext>
            </a:extLst>
          </p:cNvPr>
          <p:cNvSpPr/>
          <p:nvPr/>
        </p:nvSpPr>
        <p:spPr>
          <a:xfrm>
            <a:off x="3245342" y="3989449"/>
            <a:ext cx="2185976" cy="1292662"/>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Payment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Payment Tracking</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Payment status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List of Payments made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ePayment (PayNow)</a:t>
            </a:r>
          </a:p>
        </p:txBody>
      </p:sp>
      <p:sp>
        <p:nvSpPr>
          <p:cNvPr id="41" name="TextBox 40">
            <a:extLst>
              <a:ext uri="{FF2B5EF4-FFF2-40B4-BE49-F238E27FC236}">
                <a16:creationId xmlns:a16="http://schemas.microsoft.com/office/drawing/2014/main" id="{1E8628C2-6C83-47F2-9475-0EC8968DF855}"/>
              </a:ext>
            </a:extLst>
          </p:cNvPr>
          <p:cNvSpPr txBox="1"/>
          <p:nvPr/>
        </p:nvSpPr>
        <p:spPr>
          <a:xfrm>
            <a:off x="3063564" y="2292497"/>
            <a:ext cx="2139885" cy="1692771"/>
          </a:xfrm>
          <a:prstGeom prst="rect">
            <a:avLst/>
          </a:prstGeom>
          <a:noFill/>
        </p:spPr>
        <p:txBody>
          <a:bodyPr wrap="square" rtlCol="0">
            <a:spAutoFit/>
          </a:bodyPr>
          <a:lstStyle/>
          <a:p>
            <a:r>
              <a:rPr lang="en-SG" sz="1300" b="1" u="sng" dirty="0">
                <a:solidFill>
                  <a:schemeClr val="bg2">
                    <a:lumMod val="25000"/>
                  </a:schemeClr>
                </a:solidFill>
                <a:latin typeface="Bahnschrift" panose="020B0502040204020203" pitchFamily="34" charset="0"/>
              </a:rPr>
              <a:t>Admin Module</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Access Control</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User Mgmt</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Tutor Mgmt</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Branches Mgmt</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Subject </a:t>
            </a:r>
            <a:r>
              <a:rPr lang="en-SG" sz="1300" dirty="0" err="1">
                <a:solidFill>
                  <a:schemeClr val="bg2">
                    <a:lumMod val="25000"/>
                  </a:schemeClr>
                </a:solidFill>
                <a:latin typeface="Bahnschrift" panose="020B0502040204020203" pitchFamily="34" charset="0"/>
              </a:rPr>
              <a:t>Mgmt</a:t>
            </a:r>
            <a:endParaRPr lang="en-SG" sz="1300" dirty="0">
              <a:solidFill>
                <a:schemeClr val="bg2">
                  <a:lumMod val="25000"/>
                </a:schemeClr>
              </a:solidFill>
              <a:latin typeface="Bahnschrift" panose="020B0502040204020203" pitchFamily="34" charset="0"/>
            </a:endParaRPr>
          </a:p>
          <a:p>
            <a:pPr marL="285750" indent="-285750">
              <a:buFont typeface="Arial" panose="020B0604020202020204" pitchFamily="34" charset="0"/>
              <a:buChar char="•"/>
            </a:pPr>
            <a:r>
              <a:rPr lang="en-US" sz="1300" dirty="0">
                <a:solidFill>
                  <a:schemeClr val="bg2">
                    <a:lumMod val="25000"/>
                  </a:schemeClr>
                </a:solidFill>
                <a:latin typeface="Bahnschrift" panose="020B0502040204020203" pitchFamily="34" charset="0"/>
              </a:rPr>
              <a:t>P</a:t>
            </a:r>
            <a:r>
              <a:rPr lang="en-SG" sz="1300" dirty="0" err="1">
                <a:solidFill>
                  <a:schemeClr val="bg2">
                    <a:lumMod val="25000"/>
                  </a:schemeClr>
                </a:solidFill>
                <a:latin typeface="Bahnschrift" panose="020B0502040204020203" pitchFamily="34" charset="0"/>
              </a:rPr>
              <a:t>arent</a:t>
            </a:r>
            <a:r>
              <a:rPr lang="en-SG" sz="1300" dirty="0">
                <a:solidFill>
                  <a:schemeClr val="bg2">
                    <a:lumMod val="25000"/>
                  </a:schemeClr>
                </a:solidFill>
                <a:latin typeface="Bahnschrift" panose="020B0502040204020203" pitchFamily="34" charset="0"/>
              </a:rPr>
              <a:t> </a:t>
            </a:r>
            <a:r>
              <a:rPr lang="en-SG" sz="1300" dirty="0" err="1">
                <a:solidFill>
                  <a:schemeClr val="bg2">
                    <a:lumMod val="25000"/>
                  </a:schemeClr>
                </a:solidFill>
                <a:latin typeface="Bahnschrift" panose="020B0502040204020203" pitchFamily="34" charset="0"/>
              </a:rPr>
              <a:t>Mgmt</a:t>
            </a:r>
            <a:endParaRPr lang="en-SG" sz="1300" dirty="0">
              <a:solidFill>
                <a:schemeClr val="bg2">
                  <a:lumMod val="25000"/>
                </a:schemeClr>
              </a:solidFill>
              <a:latin typeface="Bahnschrift" panose="020B0502040204020203" pitchFamily="34" charset="0"/>
            </a:endParaRPr>
          </a:p>
          <a:p>
            <a:pPr marL="285750" indent="-285750">
              <a:buFont typeface="Arial" panose="020B0604020202020204" pitchFamily="34" charset="0"/>
              <a:buChar char="•"/>
            </a:pPr>
            <a:r>
              <a:rPr lang="en-US" sz="1300" dirty="0">
                <a:solidFill>
                  <a:schemeClr val="bg2">
                    <a:lumMod val="25000"/>
                  </a:schemeClr>
                </a:solidFill>
                <a:latin typeface="Bahnschrift" panose="020B0502040204020203" pitchFamily="34" charset="0"/>
              </a:rPr>
              <a:t>S</a:t>
            </a:r>
            <a:r>
              <a:rPr lang="en-SG" sz="1300" dirty="0" err="1">
                <a:solidFill>
                  <a:schemeClr val="bg2">
                    <a:lumMod val="25000"/>
                  </a:schemeClr>
                </a:solidFill>
                <a:latin typeface="Bahnschrift" panose="020B0502040204020203" pitchFamily="34" charset="0"/>
              </a:rPr>
              <a:t>tudent</a:t>
            </a:r>
            <a:r>
              <a:rPr lang="en-SG" sz="1300" dirty="0">
                <a:solidFill>
                  <a:schemeClr val="bg2">
                    <a:lumMod val="25000"/>
                  </a:schemeClr>
                </a:solidFill>
                <a:latin typeface="Bahnschrift" panose="020B0502040204020203" pitchFamily="34" charset="0"/>
              </a:rPr>
              <a:t> </a:t>
            </a:r>
            <a:r>
              <a:rPr lang="en-SG" sz="1300" dirty="0" err="1">
                <a:solidFill>
                  <a:schemeClr val="bg2">
                    <a:lumMod val="25000"/>
                  </a:schemeClr>
                </a:solidFill>
                <a:latin typeface="Bahnschrift" panose="020B0502040204020203" pitchFamily="34" charset="0"/>
              </a:rPr>
              <a:t>Mgmt</a:t>
            </a:r>
            <a:endParaRPr lang="en-SG" sz="1300" dirty="0">
              <a:solidFill>
                <a:schemeClr val="bg2">
                  <a:lumMod val="25000"/>
                </a:schemeClr>
              </a:solidFill>
              <a:latin typeface="Bahnschrift" panose="020B0502040204020203" pitchFamily="34" charset="0"/>
            </a:endParaRPr>
          </a:p>
        </p:txBody>
      </p:sp>
      <p:sp>
        <p:nvSpPr>
          <p:cNvPr id="43" name="Rectangle 42">
            <a:extLst>
              <a:ext uri="{FF2B5EF4-FFF2-40B4-BE49-F238E27FC236}">
                <a16:creationId xmlns:a16="http://schemas.microsoft.com/office/drawing/2014/main" id="{31D1F353-86A7-4ECA-A775-C64BECFB0890}"/>
              </a:ext>
            </a:extLst>
          </p:cNvPr>
          <p:cNvSpPr/>
          <p:nvPr/>
        </p:nvSpPr>
        <p:spPr>
          <a:xfrm>
            <a:off x="279510" y="1843563"/>
            <a:ext cx="3048000" cy="1492716"/>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Attendance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Creation of Tutor &amp; Student Attendance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Reading of Tutor &amp; Student Attendance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Tutor &amp; Student Attendance</a:t>
            </a:r>
          </a:p>
        </p:txBody>
      </p:sp>
      <p:sp>
        <p:nvSpPr>
          <p:cNvPr id="46" name="Rectangle 45">
            <a:extLst>
              <a:ext uri="{FF2B5EF4-FFF2-40B4-BE49-F238E27FC236}">
                <a16:creationId xmlns:a16="http://schemas.microsoft.com/office/drawing/2014/main" id="{EFD16266-5A04-46D3-8917-3FA27C8724C9}"/>
              </a:ext>
            </a:extLst>
          </p:cNvPr>
          <p:cNvSpPr/>
          <p:nvPr/>
        </p:nvSpPr>
        <p:spPr>
          <a:xfrm>
            <a:off x="288653" y="4080543"/>
            <a:ext cx="3048000" cy="1492716"/>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Financial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Exporting of Financial Report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Financial Report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Writing of new Financial Report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Viewing of Full Reports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Calculations for expenses. revenue, tutor fees and profits</a:t>
            </a:r>
          </a:p>
        </p:txBody>
      </p:sp>
      <p:sp>
        <p:nvSpPr>
          <p:cNvPr id="39" name="TextBox 38">
            <a:extLst>
              <a:ext uri="{FF2B5EF4-FFF2-40B4-BE49-F238E27FC236}">
                <a16:creationId xmlns:a16="http://schemas.microsoft.com/office/drawing/2014/main" id="{23B8BC95-DDC2-44FF-B98C-D880E2A8B265}"/>
              </a:ext>
            </a:extLst>
          </p:cNvPr>
          <p:cNvSpPr txBox="1"/>
          <p:nvPr/>
        </p:nvSpPr>
        <p:spPr>
          <a:xfrm>
            <a:off x="2160796" y="574757"/>
            <a:ext cx="1130278" cy="461665"/>
          </a:xfrm>
          <a:prstGeom prst="rect">
            <a:avLst/>
          </a:prstGeom>
          <a:noFill/>
        </p:spPr>
        <p:txBody>
          <a:bodyPr wrap="square" rtlCol="0">
            <a:spAutoFit/>
          </a:bodyPr>
          <a:lstStyle/>
          <a:p>
            <a:r>
              <a:rPr lang="en-SG" sz="2400" b="1" dirty="0">
                <a:solidFill>
                  <a:schemeClr val="bg2">
                    <a:lumMod val="25000"/>
                  </a:schemeClr>
                </a:solidFill>
                <a:latin typeface="Bahnschrift" panose="020B0502040204020203" pitchFamily="34" charset="0"/>
              </a:rPr>
              <a:t>CORE</a:t>
            </a:r>
          </a:p>
        </p:txBody>
      </p:sp>
      <p:sp>
        <p:nvSpPr>
          <p:cNvPr id="40" name="TextBox 39">
            <a:extLst>
              <a:ext uri="{FF2B5EF4-FFF2-40B4-BE49-F238E27FC236}">
                <a16:creationId xmlns:a16="http://schemas.microsoft.com/office/drawing/2014/main" id="{7FCDE188-08D6-4B15-9442-BED89374731C}"/>
              </a:ext>
            </a:extLst>
          </p:cNvPr>
          <p:cNvSpPr txBox="1"/>
          <p:nvPr/>
        </p:nvSpPr>
        <p:spPr>
          <a:xfrm>
            <a:off x="279512" y="993489"/>
            <a:ext cx="2139885" cy="892552"/>
          </a:xfrm>
          <a:prstGeom prst="rect">
            <a:avLst/>
          </a:prstGeom>
          <a:noFill/>
        </p:spPr>
        <p:txBody>
          <a:bodyPr wrap="square" rtlCol="0">
            <a:spAutoFit/>
          </a:bodyPr>
          <a:lstStyle/>
          <a:p>
            <a:r>
              <a:rPr lang="en-SG" sz="1300" b="1" u="sng" dirty="0">
                <a:solidFill>
                  <a:schemeClr val="bg2">
                    <a:lumMod val="25000"/>
                  </a:schemeClr>
                </a:solidFill>
                <a:latin typeface="Bahnschrift" panose="020B0502040204020203" pitchFamily="34" charset="0"/>
              </a:rPr>
              <a:t>Accounts Module</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Profile Management </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Login/Logout</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Reset Password</a:t>
            </a:r>
          </a:p>
        </p:txBody>
      </p:sp>
      <p:sp>
        <p:nvSpPr>
          <p:cNvPr id="45" name="Rectangle 44">
            <a:extLst>
              <a:ext uri="{FF2B5EF4-FFF2-40B4-BE49-F238E27FC236}">
                <a16:creationId xmlns:a16="http://schemas.microsoft.com/office/drawing/2014/main" id="{10AF7B12-CF31-4B54-B29D-6BC9B0873C84}"/>
              </a:ext>
            </a:extLst>
          </p:cNvPr>
          <p:cNvSpPr/>
          <p:nvPr/>
        </p:nvSpPr>
        <p:spPr>
          <a:xfrm>
            <a:off x="3063565" y="999835"/>
            <a:ext cx="2611214" cy="1292662"/>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Schedule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Creation of Schedule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Schedule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Viewing of Schedule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Upcoming Classes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Tutor Assignments</a:t>
            </a:r>
          </a:p>
        </p:txBody>
      </p:sp>
      <p:sp>
        <p:nvSpPr>
          <p:cNvPr id="47" name="Rectangle 46">
            <a:extLst>
              <a:ext uri="{FF2B5EF4-FFF2-40B4-BE49-F238E27FC236}">
                <a16:creationId xmlns:a16="http://schemas.microsoft.com/office/drawing/2014/main" id="{347D73D9-9C06-4750-9110-493B1D5D05D9}"/>
              </a:ext>
            </a:extLst>
          </p:cNvPr>
          <p:cNvSpPr/>
          <p:nvPr/>
        </p:nvSpPr>
        <p:spPr>
          <a:xfrm>
            <a:off x="280007" y="3239961"/>
            <a:ext cx="2229446" cy="892552"/>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Expenses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Creation of Expenses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Expenses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Deleting of Expenses</a:t>
            </a:r>
          </a:p>
        </p:txBody>
      </p:sp>
      <p:sp>
        <p:nvSpPr>
          <p:cNvPr id="48" name="TextBox 47">
            <a:extLst>
              <a:ext uri="{FF2B5EF4-FFF2-40B4-BE49-F238E27FC236}">
                <a16:creationId xmlns:a16="http://schemas.microsoft.com/office/drawing/2014/main" id="{F4CB1FB3-D988-4AE7-A172-DD4B90B285CC}"/>
              </a:ext>
            </a:extLst>
          </p:cNvPr>
          <p:cNvSpPr txBox="1"/>
          <p:nvPr/>
        </p:nvSpPr>
        <p:spPr>
          <a:xfrm>
            <a:off x="5203449" y="556427"/>
            <a:ext cx="2220463" cy="461665"/>
          </a:xfrm>
          <a:prstGeom prst="rect">
            <a:avLst/>
          </a:prstGeom>
          <a:noFill/>
        </p:spPr>
        <p:txBody>
          <a:bodyPr wrap="square" rtlCol="0">
            <a:spAutoFit/>
          </a:bodyPr>
          <a:lstStyle/>
          <a:p>
            <a:r>
              <a:rPr lang="en-SG" sz="2400" b="1" dirty="0">
                <a:solidFill>
                  <a:schemeClr val="bg2">
                    <a:lumMod val="25000"/>
                  </a:schemeClr>
                </a:solidFill>
                <a:latin typeface="Bahnschrift" panose="020B0502040204020203" pitchFamily="34" charset="0"/>
              </a:rPr>
              <a:t>SECONDARY</a:t>
            </a:r>
          </a:p>
        </p:txBody>
      </p:sp>
      <p:sp>
        <p:nvSpPr>
          <p:cNvPr id="50" name="TextBox 49">
            <a:extLst>
              <a:ext uri="{FF2B5EF4-FFF2-40B4-BE49-F238E27FC236}">
                <a16:creationId xmlns:a16="http://schemas.microsoft.com/office/drawing/2014/main" id="{F00E957A-B28C-4AF9-BD73-DFF2CAFF54D6}"/>
              </a:ext>
            </a:extLst>
          </p:cNvPr>
          <p:cNvSpPr txBox="1"/>
          <p:nvPr/>
        </p:nvSpPr>
        <p:spPr>
          <a:xfrm>
            <a:off x="7676424" y="574757"/>
            <a:ext cx="1759346" cy="461665"/>
          </a:xfrm>
          <a:prstGeom prst="rect">
            <a:avLst/>
          </a:prstGeom>
          <a:noFill/>
        </p:spPr>
        <p:txBody>
          <a:bodyPr wrap="square" rtlCol="0">
            <a:spAutoFit/>
          </a:bodyPr>
          <a:lstStyle/>
          <a:p>
            <a:r>
              <a:rPr lang="en-SG" sz="2400" b="1" dirty="0">
                <a:solidFill>
                  <a:schemeClr val="bg2">
                    <a:lumMod val="25000"/>
                  </a:schemeClr>
                </a:solidFill>
                <a:latin typeface="Bahnschrift" panose="020B0502040204020203" pitchFamily="34" charset="0"/>
              </a:rPr>
              <a:t>TERTIARY</a:t>
            </a:r>
          </a:p>
        </p:txBody>
      </p:sp>
      <p:sp>
        <p:nvSpPr>
          <p:cNvPr id="52" name="TextBox 51">
            <a:extLst>
              <a:ext uri="{FF2B5EF4-FFF2-40B4-BE49-F238E27FC236}">
                <a16:creationId xmlns:a16="http://schemas.microsoft.com/office/drawing/2014/main" id="{9EEEA9CB-F280-4AA3-807D-EEBA88E6A9DD}"/>
              </a:ext>
            </a:extLst>
          </p:cNvPr>
          <p:cNvSpPr txBox="1"/>
          <p:nvPr/>
        </p:nvSpPr>
        <p:spPr>
          <a:xfrm>
            <a:off x="9956140" y="574757"/>
            <a:ext cx="1759346" cy="830997"/>
          </a:xfrm>
          <a:prstGeom prst="rect">
            <a:avLst/>
          </a:prstGeom>
          <a:noFill/>
        </p:spPr>
        <p:txBody>
          <a:bodyPr wrap="square" rtlCol="0">
            <a:spAutoFit/>
          </a:bodyPr>
          <a:lstStyle/>
          <a:p>
            <a:pPr algn="ctr"/>
            <a:r>
              <a:rPr lang="en-SG" sz="2400" b="1" dirty="0">
                <a:solidFill>
                  <a:schemeClr val="bg2">
                    <a:lumMod val="25000"/>
                  </a:schemeClr>
                </a:solidFill>
                <a:latin typeface="Bahnschrift" panose="020B0502040204020203" pitchFamily="34" charset="0"/>
              </a:rPr>
              <a:t>GOOD-TO-HAVE </a:t>
            </a:r>
          </a:p>
        </p:txBody>
      </p:sp>
      <p:sp>
        <p:nvSpPr>
          <p:cNvPr id="53" name="Rectangle 52">
            <a:extLst>
              <a:ext uri="{FF2B5EF4-FFF2-40B4-BE49-F238E27FC236}">
                <a16:creationId xmlns:a16="http://schemas.microsoft.com/office/drawing/2014/main" id="{E43B6FD2-0D05-43BA-BB6D-7844FE905215}"/>
              </a:ext>
            </a:extLst>
          </p:cNvPr>
          <p:cNvSpPr/>
          <p:nvPr/>
        </p:nvSpPr>
        <p:spPr>
          <a:xfrm>
            <a:off x="9794598" y="1405754"/>
            <a:ext cx="2223461" cy="1892826"/>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Reminder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SMS Reminders for Payment and Late Payments</a:t>
            </a:r>
          </a:p>
          <a:p>
            <a:pPr marL="171442" indent="-171442">
              <a:buFont typeface="Arial" panose="020B0604020202020204" pitchFamily="34" charset="0"/>
              <a:buChar char="•"/>
            </a:pPr>
            <a:endParaRPr lang="en-US" sz="1300" b="1" dirty="0">
              <a:solidFill>
                <a:schemeClr val="bg2">
                  <a:lumMod val="25000"/>
                </a:schemeClr>
              </a:solidFill>
              <a:latin typeface="Bahnschrift" panose="020B0502040204020203" pitchFamily="34" charset="0"/>
            </a:endParaRPr>
          </a:p>
          <a:p>
            <a:r>
              <a:rPr lang="en-US" sz="1300" b="1" u="sng" dirty="0">
                <a:solidFill>
                  <a:schemeClr val="bg2">
                    <a:lumMod val="25000"/>
                  </a:schemeClr>
                </a:solidFill>
                <a:latin typeface="Bahnschrift" panose="020B0502040204020203" pitchFamily="34" charset="0"/>
              </a:rPr>
              <a:t>Analytics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Analysis on student’s performances</a:t>
            </a:r>
          </a:p>
          <a:p>
            <a:endParaRPr lang="en-US" sz="1300" dirty="0">
              <a:solidFill>
                <a:schemeClr val="bg2">
                  <a:lumMod val="25000"/>
                </a:schemeClr>
              </a:solidFill>
              <a:latin typeface="Bahnschrift" panose="020B0502040204020203" pitchFamily="34" charset="0"/>
            </a:endParaRPr>
          </a:p>
        </p:txBody>
      </p:sp>
    </p:spTree>
    <p:extLst>
      <p:ext uri="{BB962C8B-B14F-4D97-AF65-F5344CB8AC3E}">
        <p14:creationId xmlns:p14="http://schemas.microsoft.com/office/powerpoint/2010/main" val="4070303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8278</TotalTime>
  <Words>8552</Words>
  <Application>Microsoft Office PowerPoint</Application>
  <PresentationFormat>Widescreen</PresentationFormat>
  <Paragraphs>1472</Paragraphs>
  <Slides>89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89</vt:i4>
      </vt:variant>
    </vt:vector>
  </HeadingPairs>
  <TitlesOfParts>
    <vt:vector size="101" baseType="lpstr">
      <vt:lpstr>Lato</vt:lpstr>
      <vt:lpstr>Lato Black</vt:lpstr>
      <vt:lpstr>Lato Light</vt:lpstr>
      <vt:lpstr>Arial</vt:lpstr>
      <vt:lpstr>Bahnschrift</vt:lpstr>
      <vt:lpstr>Calibri</vt:lpstr>
      <vt:lpstr>Calibri Light</vt:lpstr>
      <vt:lpstr>Matura MT Script Capitals</vt:lpstr>
      <vt:lpstr>Quartz Grotesque Outlined</vt:lpstr>
      <vt:lpstr>Quicksand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TANG Hui Xin</dc:creator>
  <cp:lastModifiedBy>TANG Hui Xin</cp:lastModifiedBy>
  <cp:revision>224</cp:revision>
  <dcterms:created xsi:type="dcterms:W3CDTF">2018-09-29T10:51:45Z</dcterms:created>
  <dcterms:modified xsi:type="dcterms:W3CDTF">2018-10-08T06:57:18Z</dcterms:modified>
</cp:coreProperties>
</file>